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95" r:id="rId2"/>
    <p:sldId id="257" r:id="rId3"/>
    <p:sldId id="258" r:id="rId4"/>
    <p:sldId id="263" r:id="rId5"/>
    <p:sldId id="279" r:id="rId6"/>
    <p:sldId id="280" r:id="rId7"/>
    <p:sldId id="267" r:id="rId8"/>
    <p:sldId id="268" r:id="rId9"/>
    <p:sldId id="293" r:id="rId10"/>
    <p:sldId id="294" r:id="rId11"/>
    <p:sldId id="269" r:id="rId12"/>
    <p:sldId id="283" r:id="rId13"/>
    <p:sldId id="271" r:id="rId14"/>
    <p:sldId id="272" r:id="rId15"/>
    <p:sldId id="273" r:id="rId16"/>
    <p:sldId id="261" r:id="rId17"/>
    <p:sldId id="270" r:id="rId18"/>
    <p:sldId id="282" r:id="rId19"/>
    <p:sldId id="281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aMe4aaiRXC/2VzUxFZP7asKMv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02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8F0014-BF49-41D7-AF13-9304E0B393D2}">
  <a:tblStyle styleId="{1F8F0014-BF49-41D7-AF13-9304E0B393D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FEB"/>
          </a:solidFill>
        </a:fill>
      </a:tcStyle>
    </a:wholeTbl>
    <a:band1H>
      <a:tcTxStyle b="off" i="off"/>
      <a:tcStyle>
        <a:tcBdr/>
        <a:fill>
          <a:solidFill>
            <a:srgbClr val="CBDDD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DDD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957CB7B-AB2F-4A57-BFF4-0BB6BE22D5D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9392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6400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0475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80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4758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2021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8770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1700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7021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14730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95214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489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5886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367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1413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068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l.unisi.it/event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uage-mind.unisi.it/en/study/subjects/subjects-ay-2024-202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poc.unisi.it/en/teaching/calendar-cours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i.mattioli@unisi.i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unisi.it/course/view.php?id=971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unisi.it/international/mobility-abroad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i.mattioli@unisi.i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valentina.bianchi@unisi.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.interlandi1@student.unisi.it" TargetMode="External"/><Relationship Id="rId4" Type="http://schemas.openxmlformats.org/officeDocument/2006/relationships/hyperlink" Target="mailto:iacomo.romano@unisi.i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pianta, albero, foresta, aria aperta&#10;&#10;Descrizione generata automaticamente">
            <a:extLst>
              <a:ext uri="{FF2B5EF4-FFF2-40B4-BE49-F238E27FC236}">
                <a16:creationId xmlns:a16="http://schemas.microsoft.com/office/drawing/2014/main" id="{2D52D043-F834-474F-9E03-E9A05A8D6A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3CE4D0A-DECB-0A6D-945E-0CAC00640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-259286"/>
            <a:ext cx="4457090" cy="3204134"/>
          </a:xfrm>
        </p:spPr>
        <p:txBody>
          <a:bodyPr anchor="b">
            <a:normAutofit/>
          </a:bodyPr>
          <a:lstStyle/>
          <a:p>
            <a:pPr algn="l"/>
            <a:r>
              <a:rPr lang="it-IT" sz="2400" dirty="0">
                <a:latin typeface="Abadi Extra Light" panose="020B0204020104020204" pitchFamily="34" charset="0"/>
              </a:rPr>
              <a:t>Language and Mind:</a:t>
            </a:r>
            <a:br>
              <a:rPr lang="it-IT" sz="2400" dirty="0">
                <a:latin typeface="Abadi Extra Light" panose="020B0204020104020204" pitchFamily="34" charset="0"/>
              </a:rPr>
            </a:br>
            <a:r>
              <a:rPr lang="it-IT" sz="2400" dirty="0" err="1">
                <a:latin typeface="Abadi Extra Light" panose="020B0204020104020204" pitchFamily="34" charset="0"/>
              </a:rPr>
              <a:t>Linguistics</a:t>
            </a:r>
            <a:r>
              <a:rPr lang="it-IT" sz="2400" dirty="0">
                <a:latin typeface="Abadi Extra Light" panose="020B0204020104020204" pitchFamily="34" charset="0"/>
              </a:rPr>
              <a:t> and Cognitive Studies</a:t>
            </a:r>
            <a:br>
              <a:rPr lang="it-IT" sz="2400" dirty="0">
                <a:latin typeface="Abadi Extra Light" panose="020B0204020104020204" pitchFamily="34" charset="0"/>
              </a:rPr>
            </a:br>
            <a:br>
              <a:rPr lang="it-IT" sz="2400" dirty="0">
                <a:latin typeface="Abadi Extra Light" panose="020B0204020104020204" pitchFamily="34" charset="0"/>
              </a:rPr>
            </a:br>
            <a:br>
              <a:rPr lang="it-IT" sz="2400" dirty="0">
                <a:latin typeface="Abadi Extra Light" panose="020B0204020104020204" pitchFamily="34" charset="0"/>
              </a:rPr>
            </a:br>
            <a:r>
              <a:rPr lang="it-IT" sz="3600" dirty="0">
                <a:latin typeface="Abadi Extra Light" panose="020B0204020104020204" pitchFamily="34" charset="0"/>
              </a:rPr>
              <a:t>FIRST MEETING 24-25</a:t>
            </a:r>
            <a:endParaRPr lang="it-IT" sz="2400" dirty="0">
              <a:latin typeface="Abadi Extra Light" panose="020B0204020104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83B08B-00E4-67CD-BD96-6D99EDBF7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587" y="3265261"/>
            <a:ext cx="5478683" cy="1208141"/>
          </a:xfrm>
        </p:spPr>
        <p:txBody>
          <a:bodyPr>
            <a:normAutofit/>
          </a:bodyPr>
          <a:lstStyle/>
          <a:p>
            <a:r>
              <a:rPr lang="it-IT" sz="600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welcome!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oogle Shape;93;p1" descr="A black sign with text and a person holding a wine glass&#10;&#10;Description automatically generated">
            <a:extLst>
              <a:ext uri="{FF2B5EF4-FFF2-40B4-BE49-F238E27FC236}">
                <a16:creationId xmlns:a16="http://schemas.microsoft.com/office/drawing/2014/main" id="{FC285C4C-DB03-1D51-DB70-92D173C556F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209" y="5418846"/>
            <a:ext cx="1147017" cy="118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25127A6-7347-E8B7-21D8-462681D538F9}"/>
              </a:ext>
            </a:extLst>
          </p:cNvPr>
          <p:cNvSpPr txBox="1"/>
          <p:nvPr/>
        </p:nvSpPr>
        <p:spPr>
          <a:xfrm>
            <a:off x="2054578" y="5418846"/>
            <a:ext cx="71024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Avenir Next LT Pro" panose="020B0504020202020204" pitchFamily="34" charset="0"/>
              </a:rPr>
              <a:t>Please</a:t>
            </a:r>
            <a:r>
              <a:rPr lang="it-IT" dirty="0">
                <a:latin typeface="Avenir Next LT Pro" panose="020B0504020202020204" pitchFamily="34" charset="0"/>
              </a:rPr>
              <a:t> </a:t>
            </a:r>
            <a:r>
              <a:rPr lang="it-IT" dirty="0" err="1">
                <a:latin typeface="Avenir Next LT Pro" panose="020B0504020202020204" pitchFamily="34" charset="0"/>
              </a:rPr>
              <a:t>fill</a:t>
            </a:r>
            <a:r>
              <a:rPr lang="it-IT" dirty="0">
                <a:latin typeface="Avenir Next LT Pro" panose="020B0504020202020204" pitchFamily="34" charset="0"/>
              </a:rPr>
              <a:t> in: https://docs.google.com/forms/d/1SWuRZ8LxLfUl4_qnSj3nW1_HtMMZr7CHPo3gKczS2Uo/edit </a:t>
            </a:r>
          </a:p>
        </p:txBody>
      </p:sp>
    </p:spTree>
    <p:extLst>
      <p:ext uri="{BB962C8B-B14F-4D97-AF65-F5344CB8AC3E}">
        <p14:creationId xmlns:p14="http://schemas.microsoft.com/office/powerpoint/2010/main" val="3475650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/>
          <p:nvPr/>
        </p:nvSpPr>
        <p:spPr>
          <a:xfrm>
            <a:off x="1334117" y="-1162656"/>
            <a:ext cx="28981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6" name="Google Shape;176;p13"/>
          <p:cNvSpPr txBox="1"/>
          <p:nvPr/>
        </p:nvSpPr>
        <p:spPr>
          <a:xfrm>
            <a:off x="6984340" y="-1191167"/>
            <a:ext cx="28981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77" name="Google Shape;177;p13"/>
          <p:cNvGraphicFramePr/>
          <p:nvPr>
            <p:extLst>
              <p:ext uri="{D42A27DB-BD31-4B8C-83A1-F6EECF244321}">
                <p14:modId xmlns:p14="http://schemas.microsoft.com/office/powerpoint/2010/main" val="4151816281"/>
              </p:ext>
            </p:extLst>
          </p:nvPr>
        </p:nvGraphicFramePr>
        <p:xfrm>
          <a:off x="775848" y="1757944"/>
          <a:ext cx="10092275" cy="2687800"/>
        </p:xfrm>
        <a:graphic>
          <a:graphicData uri="http://schemas.openxmlformats.org/drawingml/2006/table">
            <a:tbl>
              <a:tblPr>
                <a:tableStyleId>{1F8F0014-BF49-41D7-AF13-9304E0B393D2}</a:tableStyleId>
              </a:tblPr>
              <a:tblGrid>
                <a:gridCol w="1071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044">
                  <a:extLst>
                    <a:ext uri="{9D8B030D-6E8A-4147-A177-3AD203B41FA5}">
                      <a16:colId xmlns:a16="http://schemas.microsoft.com/office/drawing/2014/main" val="4140972840"/>
                    </a:ext>
                  </a:extLst>
                </a:gridCol>
                <a:gridCol w="60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4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ym typeface="Avenir"/>
                        </a:rPr>
                        <a:t>Pistoia Reda</a:t>
                      </a:r>
                      <a:endParaRPr sz="1600" u="none" strike="noStrike" cap="none" dirty="0">
                        <a:sym typeface="Avenir"/>
                      </a:endParaRPr>
                    </a:p>
                  </a:txBody>
                  <a:tcPr marL="7450" marR="7450" marT="745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Logic</a:t>
                      </a:r>
                      <a:r>
                        <a:rPr lang="it-IT" sz="1600" b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natural</a:t>
                      </a:r>
                      <a:r>
                        <a:rPr lang="it-IT" sz="1600" b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languages</a:t>
                      </a:r>
                      <a:endParaRPr sz="1600" u="none" strike="noStrike" cap="none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rgbClr val="000000"/>
                          </a:solidFill>
                          <a:sym typeface="Avenir"/>
                        </a:rPr>
                        <a:t>6 credits</a:t>
                      </a:r>
                      <a:endParaRPr sz="1600" u="none" strike="noStrike" cap="none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4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ym typeface="Avenir"/>
                        </a:rPr>
                        <a:t>Romano</a:t>
                      </a:r>
                      <a:endParaRPr sz="1600" u="none" strike="noStrike" cap="none" dirty="0">
                        <a:sym typeface="Avenir"/>
                      </a:endParaRPr>
                    </a:p>
                  </a:txBody>
                  <a:tcPr marL="7450" marR="7450" marT="745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Advanced </a:t>
                      </a:r>
                      <a:r>
                        <a:rPr lang="it-IT" sz="1600" b="0" i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topics</a:t>
                      </a: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in </a:t>
                      </a:r>
                      <a:r>
                        <a:rPr lang="it-IT" sz="1600" b="0" i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</a:t>
                      </a: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mind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sym typeface="Avenir"/>
                        </a:rPr>
                        <a:t>6 credits</a:t>
                      </a:r>
                      <a:endParaRPr sz="16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2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Bianchi</a:t>
                      </a:r>
                      <a:endParaRPr sz="1600" u="none" strike="noStrike" cap="none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Issues in </a:t>
                      </a:r>
                      <a:r>
                        <a:rPr lang="it-IT" sz="1600" b="0" i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intensional</a:t>
                      </a: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i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semantics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ym typeface="Avenir"/>
                        </a:rPr>
                        <a:t>one </a:t>
                      </a:r>
                      <a:r>
                        <a:rPr lang="it-IT" sz="1600" u="none" strike="noStrike" cap="none" dirty="0" err="1">
                          <a:sym typeface="Avenir"/>
                        </a:rPr>
                        <a:t>exam</a:t>
                      </a:r>
                      <a:r>
                        <a:rPr lang="it-IT" sz="1600" u="none" strike="noStrike" cap="none" dirty="0">
                          <a:sym typeface="Avenir"/>
                        </a:rPr>
                        <a:t> </a:t>
                      </a:r>
                      <a:r>
                        <a:rPr lang="it-IT" sz="1600" u="none" strike="noStrike" cap="none" dirty="0" err="1">
                          <a:sym typeface="Avenir"/>
                        </a:rPr>
                        <a:t>chosen</a:t>
                      </a:r>
                      <a:endParaRPr sz="1600" u="none" strike="noStrike" cap="none" dirty="0"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 err="1">
                          <a:sym typeface="Avenir"/>
                        </a:rPr>
                        <a:t>between</a:t>
                      </a:r>
                      <a:endParaRPr sz="1600" i="1" u="none" strike="noStrike" cap="none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i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Moscati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i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Guidi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i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D. </a:t>
                      </a:r>
                      <a:r>
                        <a:rPr lang="it-IT" sz="1600" i="0" u="none" strike="noStrike" cap="none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Engeneering</a:t>
                      </a:r>
                      <a:endParaRPr sz="1600" i="0" u="none" strike="noStrike" cap="none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 err="1">
                          <a:sym typeface="Avenir"/>
                        </a:rPr>
                        <a:t>Psycholinguistcs</a:t>
                      </a:r>
                      <a:r>
                        <a:rPr lang="it-IT" sz="1600" u="none" strike="noStrike" cap="none" dirty="0">
                          <a:sym typeface="Avenir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sym typeface="Avenir"/>
                        </a:rPr>
                        <a:t>Methodology</a:t>
                      </a:r>
                      <a:r>
                        <a:rPr lang="it-IT" sz="1600" b="0" u="none" strike="noStrike" cap="none" dirty="0">
                          <a:solidFill>
                            <a:srgbClr val="000000"/>
                          </a:solidFill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sym typeface="Avenir"/>
                        </a:rPr>
                        <a:t>research</a:t>
                      </a:r>
                      <a:r>
                        <a:rPr lang="it-IT" sz="1600" b="0" u="none" strike="noStrike" cap="none" dirty="0">
                          <a:solidFill>
                            <a:srgbClr val="000000"/>
                          </a:solidFill>
                          <a:sym typeface="Avenir"/>
                        </a:rPr>
                        <a:t> in cognitive and social </a:t>
                      </a: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sym typeface="Avenir"/>
                        </a:rPr>
                        <a:t>psychology</a:t>
                      </a:r>
                      <a:endParaRPr lang="it-IT" sz="1600" b="0" u="none" strike="noStrike" cap="none" dirty="0">
                        <a:solidFill>
                          <a:srgbClr val="000000"/>
                        </a:solidFill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sym typeface="Avenir"/>
                        </a:rPr>
                        <a:t>Formal</a:t>
                      </a:r>
                      <a:r>
                        <a:rPr lang="it-IT" sz="1600" b="0" u="none" strike="noStrike" cap="none" dirty="0">
                          <a:solidFill>
                            <a:srgbClr val="000000"/>
                          </a:solidFill>
                          <a:sym typeface="Avenir"/>
                        </a:rPr>
                        <a:t> systems</a:t>
                      </a:r>
                      <a:endParaRPr sz="1400" u="none" strike="noStrike" cap="none" dirty="0"/>
                    </a:p>
                  </a:txBody>
                  <a:tcPr marL="7450" marR="7450" marT="74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rgbClr val="000000"/>
                          </a:solidFill>
                          <a:sym typeface="Avenir"/>
                        </a:rPr>
                        <a:t>6 credits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it-IT" sz="1600" b="0" u="none" strike="noStrike" cap="none" dirty="0">
                        <a:solidFill>
                          <a:srgbClr val="000000"/>
                        </a:solidFill>
                        <a:sym typeface="Avenir"/>
                      </a:endParaRPr>
                    </a:p>
                  </a:txBody>
                  <a:tcPr marL="7450" marR="7450" marT="74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2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8" name="Google Shape;178;p13"/>
          <p:cNvSpPr txBox="1"/>
          <p:nvPr/>
        </p:nvSpPr>
        <p:spPr>
          <a:xfrm>
            <a:off x="218307" y="169442"/>
            <a:ext cx="11207359" cy="78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b="0" i="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Second </a:t>
            </a:r>
            <a:r>
              <a:rPr lang="it-IT" sz="3200" b="0" i="0" u="none" strike="noStrike" cap="none" dirty="0" err="1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year</a:t>
            </a:r>
            <a:r>
              <a:rPr lang="it-IT" sz="3200" b="0" i="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	</a:t>
            </a:r>
            <a:r>
              <a:rPr lang="it-IT" sz="3200" b="0" i="0" u="none" strike="noStrike" cap="none" dirty="0" err="1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Philosophy</a:t>
            </a:r>
            <a:r>
              <a:rPr lang="it-IT" sz="3200" b="0" i="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&amp; </a:t>
            </a:r>
            <a:r>
              <a:rPr lang="it-IT" sz="3200" b="0" i="0" u="none" strike="noStrike" cap="none" dirty="0" err="1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Cognition</a:t>
            </a:r>
            <a:r>
              <a:rPr lang="it-IT" sz="3200" b="0" i="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(</a:t>
            </a:r>
            <a:r>
              <a:rPr lang="it-IT" sz="3200" dirty="0" err="1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cohort</a:t>
            </a:r>
            <a:r>
              <a:rPr lang="it-IT" sz="3200" dirty="0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2023-24</a:t>
            </a:r>
            <a:r>
              <a:rPr lang="it-IT" sz="3200" b="0" i="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48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/>
          <p:nvPr/>
        </p:nvSpPr>
        <p:spPr>
          <a:xfrm>
            <a:off x="1334117" y="-1162656"/>
            <a:ext cx="28981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4" name="Google Shape;184;p14"/>
          <p:cNvSpPr txBox="1"/>
          <p:nvPr/>
        </p:nvSpPr>
        <p:spPr>
          <a:xfrm>
            <a:off x="6984340" y="-1191167"/>
            <a:ext cx="28981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5" name="Google Shape;185;p14"/>
          <p:cNvSpPr txBox="1"/>
          <p:nvPr/>
        </p:nvSpPr>
        <p:spPr>
          <a:xfrm>
            <a:off x="315001" y="263237"/>
            <a:ext cx="11207359" cy="78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dirty="0">
                <a:solidFill>
                  <a:schemeClr val="dk1"/>
                </a:solidFill>
                <a:latin typeface="Abadi Extra Light" panose="020B0204020104020204" pitchFamily="34" charset="0"/>
                <a:sym typeface="Avenir"/>
              </a:rPr>
              <a:t>Evaluation of </a:t>
            </a:r>
            <a:r>
              <a:rPr lang="it-IT" sz="3200" dirty="0" err="1">
                <a:solidFill>
                  <a:schemeClr val="dk1"/>
                </a:solidFill>
                <a:latin typeface="Abadi Extra Light" panose="020B0204020104020204" pitchFamily="34" charset="0"/>
                <a:sym typeface="Avenir"/>
              </a:rPr>
              <a:t>courses</a:t>
            </a:r>
            <a:endParaRPr sz="1400" b="0" i="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sym typeface="Arial"/>
            </a:endParaRPr>
          </a:p>
        </p:txBody>
      </p:sp>
      <p:sp>
        <p:nvSpPr>
          <p:cNvPr id="186" name="Google Shape;186;p14"/>
          <p:cNvSpPr txBox="1"/>
          <p:nvPr/>
        </p:nvSpPr>
        <p:spPr>
          <a:xfrm>
            <a:off x="471055" y="1260762"/>
            <a:ext cx="110514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Towards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the end of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each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module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you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will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be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invited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to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fill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in an </a:t>
            </a:r>
            <a:r>
              <a:rPr lang="it-IT" sz="1800" dirty="0" err="1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evaluation</a:t>
            </a:r>
            <a:r>
              <a:rPr lang="it-IT" sz="1800" dirty="0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questionnaire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This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is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not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compulsory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but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it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is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crucial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in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order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to </a:t>
            </a:r>
            <a:r>
              <a:rPr lang="it-IT" sz="1800" dirty="0" err="1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identify</a:t>
            </a:r>
            <a:r>
              <a:rPr lang="it-IT" sz="1800" dirty="0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any</a:t>
            </a:r>
            <a:r>
              <a:rPr lang="it-IT" sz="1800" dirty="0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problems</a:t>
            </a:r>
            <a:r>
              <a:rPr lang="it-IT" sz="1800" dirty="0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related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to the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course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and </a:t>
            </a:r>
            <a:r>
              <a:rPr lang="it-IT" sz="1800" dirty="0" err="1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improve</a:t>
            </a:r>
            <a:r>
              <a:rPr lang="it-IT" sz="1800" dirty="0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the </a:t>
            </a:r>
            <a:r>
              <a:rPr lang="it-IT" sz="1800" dirty="0" err="1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didactic</a:t>
            </a:r>
            <a:r>
              <a:rPr lang="it-IT" sz="1800" dirty="0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activities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The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results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of the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questionnaires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are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available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to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each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instructor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, and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if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authorized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by the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instructor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also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on the public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webpage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(alas, in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Italian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only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https://www.unisi.it/didattica/rilevazione-opinione-studenti-e-studentesse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They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are </a:t>
            </a:r>
            <a:r>
              <a:rPr lang="it-IT" sz="1800" dirty="0" err="1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discussed</a:t>
            </a:r>
            <a:r>
              <a:rPr lang="it-IT" sz="1800" dirty="0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in the L&amp;M </a:t>
            </a:r>
            <a:r>
              <a:rPr lang="it-IT" sz="1800" dirty="0" err="1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annual</a:t>
            </a:r>
            <a:r>
              <a:rPr lang="it-IT" sz="1800" dirty="0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meeting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that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follows the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publication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of the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results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; in the meetings of the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Teaching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Committee, of the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Teaching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Board, of the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students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-professors Committee (CPSD) of the Department.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Any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problems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can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also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be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communicated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to the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Teaching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Committee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through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the </a:t>
            </a:r>
            <a:r>
              <a:rPr lang="it-IT" sz="1800" dirty="0" err="1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student</a:t>
            </a:r>
            <a:r>
              <a:rPr lang="it-IT" sz="1800" dirty="0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representatives</a:t>
            </a:r>
            <a:endParaRPr lang="it-IT" sz="1800" dirty="0">
              <a:solidFill>
                <a:srgbClr val="0000FF"/>
              </a:solidFill>
              <a:latin typeface="Avenir Next LT Pro" panose="020B0504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Also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, i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n the second and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third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annual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meeting,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during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the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discussion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 time.</a:t>
            </a: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/>
          <p:nvPr/>
        </p:nvSpPr>
        <p:spPr>
          <a:xfrm>
            <a:off x="1334117" y="-1162656"/>
            <a:ext cx="28981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4" name="Google Shape;184;p14"/>
          <p:cNvSpPr txBox="1"/>
          <p:nvPr/>
        </p:nvSpPr>
        <p:spPr>
          <a:xfrm>
            <a:off x="6984340" y="-1191167"/>
            <a:ext cx="28981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5" name="Google Shape;185;p14"/>
          <p:cNvSpPr txBox="1"/>
          <p:nvPr/>
        </p:nvSpPr>
        <p:spPr>
          <a:xfrm>
            <a:off x="315001" y="263237"/>
            <a:ext cx="11207359" cy="78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b="0" i="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Second </a:t>
            </a:r>
            <a:r>
              <a:rPr lang="it-IT" sz="3200" b="0" i="0" u="none" strike="noStrike" cap="none" dirty="0" err="1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year</a:t>
            </a:r>
            <a:r>
              <a:rPr lang="it-IT" sz="3200" b="0" i="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  Common activities </a:t>
            </a:r>
            <a:endParaRPr sz="1400" b="0" i="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sym typeface="Arial"/>
            </a:endParaRPr>
          </a:p>
        </p:txBody>
      </p:sp>
      <p:sp>
        <p:nvSpPr>
          <p:cNvPr id="186" name="Google Shape;186;p14"/>
          <p:cNvSpPr txBox="1"/>
          <p:nvPr/>
        </p:nvSpPr>
        <p:spPr>
          <a:xfrm>
            <a:off x="471055" y="1260762"/>
            <a:ext cx="1105140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Two  «free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choice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»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courses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						12 credits</a:t>
            </a:r>
            <a:endParaRPr sz="1800" b="0" i="0" u="none" strike="noStrike" cap="none" dirty="0">
              <a:solidFill>
                <a:srgbClr val="000000"/>
              </a:solidFill>
              <a:latin typeface="Avenir Next LT Pro" panose="020B05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chosen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by the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student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 from the MA-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level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courses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offered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in English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at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the University:</a:t>
            </a:r>
            <a:endParaRPr sz="1800" b="0" i="0" u="none" strike="noStrike" cap="none" dirty="0">
              <a:solidFill>
                <a:srgbClr val="000000"/>
              </a:solidFill>
              <a:latin typeface="Avenir Next LT Pro" panose="020B05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–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if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chosen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among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L&amp;M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courses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,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they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are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automatically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accepted</a:t>
            </a: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–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if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chosen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from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another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program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, the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choice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must be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approved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by the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eaching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ommittee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NB: Language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courses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at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 the CLA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cannot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 be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chosen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as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 free credits.</a:t>
            </a:r>
            <a:endParaRPr sz="1800" b="0" i="0" u="none" strike="noStrike" cap="none" dirty="0">
              <a:solidFill>
                <a:srgbClr val="000000"/>
              </a:solidFill>
              <a:latin typeface="Avenir Next LT Pro" panose="020B05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Suitability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English C1 (or C2)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						3 credits</a:t>
            </a: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If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not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obtained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in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your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previous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studies, contact the CLA  (</a:t>
            </a:r>
            <a:r>
              <a:rPr lang="it-IT" sz="1800" b="0" i="0" u="sng" strike="noStrike" cap="none" dirty="0">
                <a:solidFill>
                  <a:srgbClr val="0070C0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https://www.cla.unisi.it/en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)</a:t>
            </a:r>
            <a:endParaRPr sz="1800" b="0" i="0" u="none" strike="noStrike" cap="none" dirty="0">
              <a:solidFill>
                <a:srgbClr val="000000"/>
              </a:solidFill>
              <a:latin typeface="Avenir Next LT Pro" panose="020B05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NB. 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Other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language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courses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can be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registered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extra credits</a:t>
            </a: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Job training and </a:t>
            </a:r>
            <a:r>
              <a:rPr lang="it-IT" sz="1800" b="1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guidance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						3 credits</a:t>
            </a: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b="0" i="0" u="none" strike="noStrike" cap="none" dirty="0" err="1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presentation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of personal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thesis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project     +</a:t>
            </a: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 	</a:t>
            </a:r>
            <a:r>
              <a:rPr lang="it-IT" sz="1800" b="0" i="0" u="none" strike="noStrike" cap="none" dirty="0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internship </a:t>
            </a:r>
            <a:r>
              <a:rPr lang="it-IT" sz="1800" b="0" i="0" u="none" strike="noStrike" cap="none" dirty="0" err="1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organized</a:t>
            </a:r>
            <a:r>
              <a:rPr lang="it-IT" sz="1800" b="0" i="0" u="none" strike="noStrike" cap="none" dirty="0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individually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with a L&amp;M professor </a:t>
            </a:r>
            <a:endParaRPr sz="1800" b="0" i="0" u="none" strike="noStrike" cap="none" dirty="0">
              <a:solidFill>
                <a:srgbClr val="000000"/>
              </a:solidFill>
              <a:latin typeface="Avenir Next LT Pro" panose="020B05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i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</a:t>
            </a:r>
            <a:r>
              <a:rPr lang="it-IT" sz="1800" b="0" i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nd/or	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participation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in </a:t>
            </a:r>
            <a:r>
              <a:rPr lang="it-IT" sz="1800" b="0" i="0" u="none" strike="noStrike" cap="none" dirty="0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research</a:t>
            </a:r>
            <a:r>
              <a:rPr lang="it-IT" sz="1800" b="0" i="0" u="none" strike="noStrike" cap="none" dirty="0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seminars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and one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students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’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thesis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presentation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session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Thesis project</a:t>
            </a:r>
            <a:r>
              <a:rPr lang="it-IT" sz="180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								18 credits</a:t>
            </a:r>
            <a:endParaRPr sz="1800" b="1" i="0" u="none" strike="noStrike" cap="none" dirty="0">
              <a:solidFill>
                <a:srgbClr val="000000"/>
              </a:solidFill>
              <a:latin typeface="Avenir Next LT Pro" panose="020B05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	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91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/>
          <p:nvPr/>
        </p:nvSpPr>
        <p:spPr>
          <a:xfrm>
            <a:off x="315001" y="263237"/>
            <a:ext cx="11207359" cy="78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b="0" i="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Extra credits and </a:t>
            </a:r>
            <a:r>
              <a:rPr lang="it-IT" sz="3200" b="0" i="0" u="none" strike="noStrike" cap="none" dirty="0" err="1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thesis</a:t>
            </a:r>
            <a:r>
              <a:rPr lang="it-IT" sz="3200" b="0" i="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project</a:t>
            </a:r>
            <a:endParaRPr sz="1400" b="0" i="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sym typeface="Arial"/>
            </a:endParaRPr>
          </a:p>
        </p:txBody>
      </p:sp>
      <p:sp>
        <p:nvSpPr>
          <p:cNvPr id="202" name="Google Shape;202;p16"/>
          <p:cNvSpPr txBox="1"/>
          <p:nvPr/>
        </p:nvSpPr>
        <p:spPr>
          <a:xfrm>
            <a:off x="471055" y="1260762"/>
            <a:ext cx="1105140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thesis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project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assigned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18 credits    	</a:t>
            </a:r>
            <a:endParaRPr sz="1800" b="0" i="0" u="none" strike="noStrike" cap="none" dirty="0">
              <a:solidFill>
                <a:srgbClr val="000000"/>
              </a:solidFill>
              <a:latin typeface="Avenir Next LT Pro" panose="020B05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It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supervised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by one L&amp;M professor			(</a:t>
            </a:r>
            <a:r>
              <a:rPr lang="it-IT" sz="1800" b="0" i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relatore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p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ossibly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 with a co-supervisor (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also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external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)			</a:t>
            </a:r>
            <a:r>
              <a:rPr lang="it-IT" sz="1800" b="0" i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(co-relatore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)</a:t>
            </a:r>
            <a:endParaRPr sz="1800" b="0" i="0" u="none" strike="noStrike" cap="none" dirty="0">
              <a:solidFill>
                <a:srgbClr val="000000"/>
              </a:solidFill>
              <a:latin typeface="Avenir Next LT Pro" panose="020B05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Thesis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reviewed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by one L&amp;M professor			(</a:t>
            </a:r>
            <a:r>
              <a:rPr lang="it-IT" sz="1800" b="0" i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contro-relatore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)</a:t>
            </a:r>
            <a:endParaRPr sz="1800" b="0" i="0" u="none" strike="noStrike" cap="none" dirty="0">
              <a:solidFill>
                <a:srgbClr val="000000"/>
              </a:solidFill>
              <a:latin typeface="Avenir Next LT Pro" panose="020B05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and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discussed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in a </a:t>
            </a:r>
            <a:r>
              <a:rPr lang="it-IT" sz="1800" b="0" i="0" u="none" strike="noStrike" cap="none" dirty="0">
                <a:solidFill>
                  <a:srgbClr val="0000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public defense</a:t>
            </a:r>
            <a:endParaRPr sz="1800" b="0" i="0" u="none" strike="noStrike" cap="none" dirty="0">
              <a:solidFill>
                <a:srgbClr val="0000FF"/>
              </a:solidFill>
              <a:latin typeface="Avenir Next LT Pro" panose="020B05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In addition to the regular 120 credits, it is possible to take extra exams </a:t>
            </a:r>
            <a:r>
              <a:rPr lang="en-US" sz="1800" b="0" i="0" u="none" strike="noStrike" cap="none" dirty="0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up to 24 credits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.</a:t>
            </a:r>
            <a:endParaRPr lang="en-US" sz="1800" b="0" i="0" u="none" strike="noStrike" cap="none" dirty="0">
              <a:solidFill>
                <a:srgbClr val="000000"/>
              </a:solidFill>
              <a:latin typeface="Avenir Next LT Pro" panose="020B05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 choice of exams must be approved by the teaching committee.</a:t>
            </a:r>
            <a:endParaRPr lang="en-US" sz="1800" b="0" i="0" u="none" strike="noStrike" cap="none" dirty="0">
              <a:solidFill>
                <a:srgbClr val="000000"/>
              </a:solidFill>
              <a:latin typeface="Avenir Next LT Pro" panose="020B05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 credits are recorded in the student’s  diploma supplement (they are not computed in the average for the final degree)</a:t>
            </a:r>
            <a:endParaRPr lang="en-US" sz="1800" b="0" i="0" u="none" strike="noStrike" cap="none" dirty="0">
              <a:solidFill>
                <a:srgbClr val="000000"/>
              </a:solidFill>
              <a:latin typeface="Avenir Next LT Pro" panose="020B05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/>
          <p:nvPr/>
        </p:nvSpPr>
        <p:spPr>
          <a:xfrm>
            <a:off x="471055" y="1260762"/>
            <a:ext cx="11051400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 Inter-University Center for Cognitive Studies on Language (CISCL)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regularly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organizes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research</a:t>
            </a:r>
            <a:r>
              <a:rPr lang="it-IT" sz="2000" b="0" i="0" u="none" strike="noStrike" cap="none" dirty="0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seminars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,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both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in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presence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and online, by the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researchers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of the centre and by guests:</a:t>
            </a:r>
            <a:endParaRPr sz="20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  <a:hlinkClick r:id="rId3"/>
              </a:rPr>
              <a:t>www.ciscl.unisi.it/events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		(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currently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reachable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only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from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within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the Uni network)</a:t>
            </a:r>
            <a:endParaRPr sz="20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Online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seminars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are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also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offered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by the Milan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branch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of the Center (BIL group).</a:t>
            </a:r>
            <a:endParaRPr sz="20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seminars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are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announced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via the Newsletter, for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enrolled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students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, and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also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on the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Department website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it-IT" sz="2000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https://www.dispoc.unisi.it/en/notizie/ciscl-research-seminars-aa-20242025</a:t>
            </a:r>
            <a:endParaRPr sz="20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it-IT" sz="20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08" name="Google Shape;208;p17"/>
          <p:cNvSpPr txBox="1"/>
          <p:nvPr/>
        </p:nvSpPr>
        <p:spPr>
          <a:xfrm>
            <a:off x="1334117" y="-1162656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9" name="Google Shape;209;p17"/>
          <p:cNvSpPr txBox="1"/>
          <p:nvPr/>
        </p:nvSpPr>
        <p:spPr>
          <a:xfrm>
            <a:off x="6984340" y="-1191167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0" name="Google Shape;210;p17"/>
          <p:cNvSpPr txBox="1"/>
          <p:nvPr/>
        </p:nvSpPr>
        <p:spPr>
          <a:xfrm>
            <a:off x="315001" y="263237"/>
            <a:ext cx="11207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b="0" i="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The </a:t>
            </a:r>
            <a:r>
              <a:rPr lang="it-IT" sz="3200" b="0" i="0" u="none" strike="noStrike" cap="none" dirty="0" err="1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research</a:t>
            </a:r>
            <a:r>
              <a:rPr lang="it-IT" sz="3200" b="0" i="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3200" b="0" i="0" u="none" strike="noStrike" cap="none" dirty="0" err="1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seminars</a:t>
            </a:r>
            <a:endParaRPr sz="1400" b="0" i="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/>
          <p:nvPr/>
        </p:nvSpPr>
        <p:spPr>
          <a:xfrm>
            <a:off x="471055" y="1260762"/>
            <a:ext cx="110514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UNIVERSITÀ DI SIENA – Language and Mind: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Linguistics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and Cognitive Studies </a:t>
            </a: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UNIVERSITÉ PARIS 1 PANTHEON-SORBONNE - Master «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Philosophie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»,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parcours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«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Logique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et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Philosophie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des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Sciences».  Language of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teaching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: French (minimum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level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required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: B1)</a:t>
            </a: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In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their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first-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year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students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in the MA Language and Mind.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Linguistics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and cognitive studies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have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the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opportunity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to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participate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in the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selection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for a Double Degree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program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with the Université Paris 1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Panthéon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-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Sorbonne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Successful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candidates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spend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their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second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year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at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the Université Paris 1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Panthéon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-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Sorbonne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.</a:t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thesis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written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in French or in English and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discussed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in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both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Universities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Participation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in the Double Degree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favors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the gain of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further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perspectives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on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topics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related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to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logic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,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philosophy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of science, cognitive and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language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studies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developed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in Paris. </a:t>
            </a: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PROGRAM COORDINATORS</a:t>
            </a: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University of Siena - Prof. Salvatore Pistoia Reda</a:t>
            </a: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Université Paris 1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Panthéon-Sorbonne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- Prof. Maximilian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Kistler</a:t>
            </a: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16" name="Google Shape;216;p18"/>
          <p:cNvSpPr txBox="1"/>
          <p:nvPr/>
        </p:nvSpPr>
        <p:spPr>
          <a:xfrm>
            <a:off x="1334117" y="-1162656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7" name="Google Shape;217;p18"/>
          <p:cNvSpPr txBox="1"/>
          <p:nvPr/>
        </p:nvSpPr>
        <p:spPr>
          <a:xfrm>
            <a:off x="6984340" y="-1191167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8" name="Google Shape;218;p18"/>
          <p:cNvSpPr txBox="1"/>
          <p:nvPr/>
        </p:nvSpPr>
        <p:spPr>
          <a:xfrm>
            <a:off x="315001" y="263237"/>
            <a:ext cx="11207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b="0" i="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The double degree </a:t>
            </a:r>
            <a:r>
              <a:rPr lang="it-IT" sz="3200" b="0" i="0" u="none" strike="noStrike" cap="none" dirty="0" err="1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program</a:t>
            </a:r>
            <a:endParaRPr sz="1400" b="0" i="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249382" y="0"/>
            <a:ext cx="10503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"/>
              <a:buNone/>
            </a:pPr>
            <a:r>
              <a:rPr lang="it-IT" sz="3600" dirty="0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Learning </a:t>
            </a:r>
            <a:r>
              <a:rPr lang="it-IT" sz="3600" dirty="0" err="1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outcomes</a:t>
            </a:r>
            <a:endParaRPr dirty="0">
              <a:latin typeface="Abadi Extra Light" panose="020B0204020104020204" pitchFamily="34" charset="0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376589" y="1397585"/>
            <a:ext cx="11631300" cy="503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Char char="o"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Graduate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students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will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be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able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to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read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research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papers and to formulate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original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research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projects; to report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their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work in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seminars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and in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written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essays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; to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actively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participate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in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discussions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in a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research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team; to design and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implement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psycholinguistic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experiments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i) For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graduates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from the "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Linguistics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and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Cognition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" curriculum,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their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scientific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profile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and the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professional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skills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acquired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will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allow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them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to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apply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theories and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methods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of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linguistic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research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to the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description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and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analysis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of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natural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languages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, in the domain of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advanced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theoretical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,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experimental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and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applied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research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,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also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from an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interdisciplinary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perspective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;</a:t>
            </a:r>
            <a:endParaRPr sz="20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ii) 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graduates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from the "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Philosophy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and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Cognition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" curriculum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will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be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able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to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carry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out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advanced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research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at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the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intersection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between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cognitive science,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philosophy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of mind and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philosophy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of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language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. </a:t>
            </a:r>
            <a:endParaRPr sz="20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o"/>
            </a:pP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Several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students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of the MA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have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continued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their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academic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career in the domains of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linguistics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and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analytical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philosophy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 in the frame of a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doctorate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. The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acceptance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rate of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our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students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in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doctoral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and post-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doctoral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programs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in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Italy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and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abroad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has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been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high over the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years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: </a:t>
            </a:r>
            <a:b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Milano-Bicocca, IUSS-Pavia, Firenze, Trento-Rovereto, Cambridge-UK, Tours,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Ghent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, Reading,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Edinburgh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, Frankfurt, Oslo, Paris-ENS,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Berlin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, Geneva, UCLA, CUNY, etc.</a:t>
            </a:r>
            <a:endParaRPr sz="20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2286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/>
        </p:nvSpPr>
        <p:spPr>
          <a:xfrm>
            <a:off x="1334117" y="-1162656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6984340" y="-1191167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315001" y="263237"/>
            <a:ext cx="11207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393001" y="2802180"/>
            <a:ext cx="11051400" cy="96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4000" b="0" i="0" u="none" strike="noStrike" cap="none" dirty="0" err="1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Practical</a:t>
            </a:r>
            <a:r>
              <a:rPr lang="it-IT" sz="4000" b="0" i="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information for </a:t>
            </a:r>
            <a:r>
              <a:rPr lang="it-IT" sz="4000" b="0" i="0" u="none" strike="noStrike" cap="none" dirty="0" err="1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freshmen</a:t>
            </a:r>
            <a:endParaRPr sz="4000" b="0" i="0" u="none" strike="noStrike" cap="none" dirty="0">
              <a:solidFill>
                <a:schemeClr val="dk1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b="1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/>
        </p:nvSpPr>
        <p:spPr>
          <a:xfrm>
            <a:off x="1334117" y="-1162656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6984340" y="-1191167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315001" y="263237"/>
            <a:ext cx="11207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b="0" i="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sym typeface="Arial"/>
              </a:rPr>
              <a:t>The </a:t>
            </a:r>
            <a:r>
              <a:rPr lang="it-IT" sz="3200" b="0" i="0" u="none" strike="noStrike" cap="none">
                <a:solidFill>
                  <a:srgbClr val="000000"/>
                </a:solidFill>
                <a:latin typeface="Abadi Extra Light" panose="020B0204020104020204" pitchFamily="34" charset="0"/>
                <a:sym typeface="Arial"/>
              </a:rPr>
              <a:t>syllabi</a:t>
            </a:r>
            <a:endParaRPr sz="3200" b="0" i="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471055" y="1260762"/>
            <a:ext cx="110514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The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syllabus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of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each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teaching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can be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found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at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  <a:hlinkClick r:id="rId3"/>
              </a:rPr>
              <a:t>https://language-mind.unisi.it/en/study/subjects/subjects-ay-2024-2025</a:t>
            </a:r>
            <a:endParaRPr lang="it-IT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t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hen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clicking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on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each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course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name. (NB: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only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for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modules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with an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instructor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Read </a:t>
            </a:r>
            <a:r>
              <a:rPr lang="it-IT" sz="1800" b="0" i="0" u="none" strike="noStrike" cap="none" dirty="0" err="1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carefully</a:t>
            </a:r>
            <a:r>
              <a:rPr lang="it-IT" sz="1800" b="0" i="0" u="none" strike="noStrike" cap="none" dirty="0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each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syllabus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,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especially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to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learn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about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the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didactic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objectives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and the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related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</a:b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modality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of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exam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You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also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find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the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course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contents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,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the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bibliography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, and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additional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info.</a:t>
            </a: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064418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/>
        </p:nvSpPr>
        <p:spPr>
          <a:xfrm>
            <a:off x="1334117" y="-1162656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6984340" y="-1191167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315001" y="263237"/>
            <a:ext cx="11207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b="0" i="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sym typeface="Arial"/>
              </a:rPr>
              <a:t>The </a:t>
            </a:r>
            <a:r>
              <a:rPr lang="it-IT" sz="3200" b="0" i="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sym typeface="Arial"/>
              </a:rPr>
              <a:t>exams</a:t>
            </a:r>
            <a:endParaRPr sz="3200" b="0" i="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876004" y="1339140"/>
            <a:ext cx="11051400" cy="497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Each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professor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decides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on the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modality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according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to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their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didactic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objectives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360362" marR="0" lvl="0" indent="-3603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i. 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Written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test </a:t>
            </a: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Calibri"/>
            </a:endParaRPr>
          </a:p>
          <a:p>
            <a:pPr marL="360362" marR="0" lvl="0" indent="-3603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ii.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Oral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(face-to-face)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exam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, class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discussion</a:t>
            </a: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360362" marR="0" lvl="0" indent="-3603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iii. Seminar (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presentation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to the class) or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written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essay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on a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selected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topic</a:t>
            </a:r>
            <a:endParaRPr lang="it-IT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360362" marR="0" lvl="0" indent="-3603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iv. Project</a:t>
            </a:r>
          </a:p>
          <a:p>
            <a:pPr marL="360362" marR="0" lvl="0" indent="-3603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Top grade: 30/30 (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cum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laude).  18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the minimum grade to pass the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exam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Calendar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of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exam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periods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: 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  <a:hlinkClick r:id="rId3"/>
              </a:rPr>
              <a:t>https://www.dispoc.unisi.it/en/teaching/calendar-courses</a:t>
            </a: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Sign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up for an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exam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date on </a:t>
            </a:r>
            <a:r>
              <a:rPr lang="it-IT" sz="1800" b="0" i="0" u="none" strike="noStrike" cap="none" dirty="0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segreteriaonline.unisi.it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(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UNISi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password) or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through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the app.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You can take an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exam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many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times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needed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to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reach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the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didactic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objectives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28804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249382" y="0"/>
            <a:ext cx="10502898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it-IT" sz="3600" dirty="0">
                <a:latin typeface="Abadi Extra Light" panose="020B0204020104020204" pitchFamily="34" charset="0"/>
              </a:rPr>
              <a:t>Who are </a:t>
            </a:r>
            <a:r>
              <a:rPr lang="it-IT" sz="3600" dirty="0" err="1">
                <a:latin typeface="Abadi Extra Light" panose="020B0204020104020204" pitchFamily="34" charset="0"/>
              </a:rPr>
              <a:t>we</a:t>
            </a:r>
            <a:r>
              <a:rPr lang="it-IT" sz="3600" dirty="0">
                <a:latin typeface="Abadi Extra Light" panose="020B0204020104020204" pitchFamily="34" charset="0"/>
              </a:rPr>
              <a:t>? The L&amp;M Community</a:t>
            </a:r>
            <a:endParaRPr dirty="0">
              <a:latin typeface="Abadi Extra Light" panose="020B0204020104020204" pitchFamily="34" charset="0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802022" y="1127266"/>
            <a:ext cx="11140596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 learning community with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students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from a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variety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of backgrounds…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    … and professors working in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three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different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scientific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 fields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it-IT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We aim to create a </a:t>
            </a:r>
            <a:r>
              <a:rPr lang="en-US" sz="1800" b="0" i="0" u="none" strike="noStrike" cap="none" dirty="0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common basis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of cross-disciplinary competences in formal linguistics and</a:t>
            </a:r>
            <a:r>
              <a:rPr lang="en-US" sz="1800" dirty="0">
                <a:latin typeface="Avenir Next LT Pro" panose="020B0504020202020204" pitchFamily="34" charset="0"/>
                <a:ea typeface="Avenir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theoretical philosophy (first year courses)</a:t>
            </a:r>
            <a:endParaRPr lang="en-US" sz="1800" b="0" i="0" u="none" strike="noStrike" cap="none" dirty="0">
              <a:solidFill>
                <a:srgbClr val="000000"/>
              </a:solidFill>
              <a:latin typeface="Avenir Next LT Pro" panose="020B05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We aim to create </a:t>
            </a:r>
            <a:r>
              <a:rPr lang="en-US" sz="1800" b="0" i="0" u="none" strike="noStrike" cap="none" dirty="0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individual learning paths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in the two curricula, leading to MA thesis projects that are</a:t>
            </a:r>
            <a:r>
              <a:rPr lang="en-US" sz="1800" dirty="0">
                <a:latin typeface="Avenir Next LT Pro" panose="020B0504020202020204" pitchFamily="34" charset="0"/>
                <a:ea typeface="Avenir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relevant for the research interests and professional objectives of each student (second year courses, internships, Erasmus exchanges, double degree)</a:t>
            </a:r>
            <a:endParaRPr lang="en-US" sz="1800" b="0" i="0" u="none" strike="noStrike" cap="none" dirty="0">
              <a:solidFill>
                <a:srgbClr val="000000"/>
              </a:solidFill>
              <a:latin typeface="Avenir Next LT Pro" panose="020B05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449263" marR="0" lvl="0" indent="-4492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We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engage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in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active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learning,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especially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in the</a:t>
            </a:r>
            <a:r>
              <a:rPr lang="it-IT" sz="1800" b="0" i="0" u="none" strike="noStrike" cap="none" dirty="0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research</a:t>
            </a:r>
            <a:r>
              <a:rPr lang="it-IT" sz="1800" b="0" i="0" u="none" strike="noStrike" cap="none" dirty="0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seminars</a:t>
            </a:r>
            <a:r>
              <a:rPr lang="it-IT" sz="1800" b="0" i="0" u="none" strike="noStrike" cap="none" dirty="0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and workshops </a:t>
            </a:r>
            <a:br>
              <a:rPr lang="it-IT" sz="1800" b="0" i="0" u="none" strike="noStrike" cap="none" dirty="0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hosted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by 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Interuniversity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Center for Cognitive Studies on Language (CISCL)</a:t>
            </a:r>
            <a:endParaRPr sz="1800" b="0" i="0" u="none" strike="noStrike" cap="none" dirty="0">
              <a:solidFill>
                <a:srgbClr val="000000"/>
              </a:solidFill>
              <a:latin typeface="Avenir Next LT Pro" panose="020B0504020202020204" pitchFamily="34" charset="0"/>
              <a:sym typeface="Arial"/>
            </a:endParaRPr>
          </a:p>
          <a:p>
            <a:pPr marL="449263" marR="0" lvl="0" indent="-4492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   	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(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director: Prof. Adriana Belletti)    </a:t>
            </a:r>
            <a:r>
              <a:rPr lang="it-IT" sz="1800" b="0" i="0" u="sng" strike="noStrike" cap="none" dirty="0">
                <a:solidFill>
                  <a:srgbClr val="0070C0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www.ciscl.unisi.it</a:t>
            </a:r>
            <a:endParaRPr sz="1800" b="0" i="0" u="sng" strike="noStrike" cap="none" dirty="0">
              <a:solidFill>
                <a:srgbClr val="0070C0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      and by 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Experimental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Linguistics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and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Syntactic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Cartography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Lab</a:t>
            </a:r>
            <a:endParaRPr sz="1800" b="0" i="0" u="none" strike="noStrike" cap="none" dirty="0">
              <a:solidFill>
                <a:srgbClr val="000000"/>
              </a:solidFill>
              <a:latin typeface="Avenir Next LT Pro" panose="020B0504020202020204" pitchFamily="34" charset="0"/>
              <a:sym typeface="Arial"/>
            </a:endParaRPr>
          </a:p>
          <a:p>
            <a:pPr>
              <a:buSzPts val="2000"/>
              <a:tabLst>
                <a:tab pos="534988" algn="l"/>
              </a:tabLst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	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(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referent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: prof. Vincenzo Moscati)</a:t>
            </a:r>
            <a:r>
              <a:rPr lang="it-IT" sz="1800" dirty="0">
                <a:latin typeface="Avenir Next LT Pro" panose="020B0504020202020204" pitchFamily="34" charset="0"/>
                <a:ea typeface="Avenir"/>
              </a:rPr>
              <a:t> </a:t>
            </a:r>
            <a:r>
              <a:rPr lang="it-IT" sz="1800" b="0" i="0" u="sng" strike="noStrike" cap="none" dirty="0">
                <a:solidFill>
                  <a:srgbClr val="102EB0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https://www.dispoc.unisi.it/en/research/coworking-lab/</a:t>
            </a:r>
            <a:endParaRPr sz="1800" b="0" i="0" u="sng" strike="noStrike" cap="none" dirty="0">
              <a:solidFill>
                <a:srgbClr val="102EB0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/>
        </p:nvSpPr>
        <p:spPr>
          <a:xfrm>
            <a:off x="1334117" y="-1162656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6984340" y="-1191167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315001" y="263237"/>
            <a:ext cx="11207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b="0" i="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sym typeface="Arial"/>
              </a:rPr>
              <a:t>The </a:t>
            </a:r>
            <a:r>
              <a:rPr lang="it-IT" sz="3200" dirty="0" err="1">
                <a:latin typeface="Abadi Extra Light" panose="020B0204020104020204" pitchFamily="34" charset="0"/>
              </a:rPr>
              <a:t>didactic</a:t>
            </a:r>
            <a:r>
              <a:rPr lang="it-IT" sz="3200" dirty="0">
                <a:latin typeface="Abadi Extra Light" panose="020B0204020104020204" pitchFamily="34" charset="0"/>
              </a:rPr>
              <a:t> </a:t>
            </a:r>
            <a:r>
              <a:rPr lang="it-IT" sz="3200" dirty="0" err="1">
                <a:latin typeface="Abadi Extra Light" panose="020B0204020104020204" pitchFamily="34" charset="0"/>
              </a:rPr>
              <a:t>platform</a:t>
            </a:r>
            <a:endParaRPr sz="3200" b="0" i="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876004" y="1339140"/>
            <a:ext cx="110514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You can access the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didactic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platform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with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your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UNISI account: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elearning.unisi.it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or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temporarily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through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the «guest» mode (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if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activated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by the professor).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Some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courses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have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a password (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ask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the professor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if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you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missed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it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Each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professor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decides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on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which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materials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to make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available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,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whether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to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assign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homework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or do intermediate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tests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,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according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to the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relevant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didactic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objectives</a:t>
            </a:r>
            <a:endParaRPr lang="it-IT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Professors’ </a:t>
            </a:r>
            <a:r>
              <a:rPr lang="it-IT" sz="1800" b="0" i="0" u="none" strike="noStrike" cap="none" dirty="0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office hours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are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announced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on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their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personal pages (check for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any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changes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https://www.dispoc.unisi.it/en/department/staff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245676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/>
        </p:nvSpPr>
        <p:spPr>
          <a:xfrm>
            <a:off x="1334117" y="-1162656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6984340" y="-1191167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315001" y="263237"/>
            <a:ext cx="11207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b="0" i="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sym typeface="Arial"/>
              </a:rPr>
              <a:t>The </a:t>
            </a:r>
            <a:r>
              <a:rPr lang="it-IT" sz="3200" dirty="0" err="1">
                <a:latin typeface="Abadi Extra Light" panose="020B0204020104020204" pitchFamily="34" charset="0"/>
              </a:rPr>
              <a:t>didactic</a:t>
            </a:r>
            <a:r>
              <a:rPr lang="it-IT" sz="3200" dirty="0">
                <a:latin typeface="Abadi Extra Light" panose="020B0204020104020204" pitchFamily="34" charset="0"/>
              </a:rPr>
              <a:t> </a:t>
            </a:r>
            <a:r>
              <a:rPr lang="it-IT" sz="3200" dirty="0" err="1">
                <a:latin typeface="Abadi Extra Light" panose="020B0204020104020204" pitchFamily="34" charset="0"/>
              </a:rPr>
              <a:t>secretariat</a:t>
            </a:r>
            <a:endParaRPr sz="3200" b="0" i="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876004" y="1339140"/>
            <a:ext cx="110514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The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didactic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secretariat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is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located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in via Mattioli 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10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(underground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floor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  <a:hlinkClick r:id="rId3"/>
              </a:rPr>
              <a:t>Studenti.mattioli@unisi.it</a:t>
            </a: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3" name="Immagine 2" descr="Immagine che contiene testo, diagramma, mappa, schermata&#10;&#10;Descrizione generata automaticamente">
            <a:extLst>
              <a:ext uri="{FF2B5EF4-FFF2-40B4-BE49-F238E27FC236}">
                <a16:creationId xmlns:a16="http://schemas.microsoft.com/office/drawing/2014/main" id="{8CED6B46-50A9-F27C-EE68-71346A8AF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909" y="797245"/>
            <a:ext cx="4886492" cy="58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0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/>
        </p:nvSpPr>
        <p:spPr>
          <a:xfrm>
            <a:off x="1334117" y="-1162656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6984340" y="-1191167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315001" y="263237"/>
            <a:ext cx="11207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393001" y="2802180"/>
            <a:ext cx="11051400" cy="96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4000" dirty="0">
                <a:solidFill>
                  <a:schemeClr val="dk1"/>
                </a:solidFill>
                <a:latin typeface="Abadi Extra Light" panose="020B0204020104020204" pitchFamily="34" charset="0"/>
                <a:ea typeface="Calibri"/>
                <a:cs typeface="Calibri"/>
                <a:sym typeface="Avenir"/>
              </a:rPr>
              <a:t>Information for second </a:t>
            </a:r>
            <a:r>
              <a:rPr lang="it-IT" sz="4000" dirty="0" err="1">
                <a:solidFill>
                  <a:schemeClr val="dk1"/>
                </a:solidFill>
                <a:latin typeface="Abadi Extra Light" panose="020B0204020104020204" pitchFamily="34" charset="0"/>
                <a:ea typeface="Calibri"/>
                <a:cs typeface="Calibri"/>
                <a:sym typeface="Avenir"/>
              </a:rPr>
              <a:t>year</a:t>
            </a:r>
            <a:r>
              <a:rPr lang="it-IT" sz="4000" dirty="0">
                <a:solidFill>
                  <a:schemeClr val="dk1"/>
                </a:solidFill>
                <a:latin typeface="Abadi Extra Light" panose="020B0204020104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4000" dirty="0" err="1">
                <a:solidFill>
                  <a:schemeClr val="dk1"/>
                </a:solidFill>
                <a:latin typeface="Abadi Extra Light" panose="020B0204020104020204" pitchFamily="34" charset="0"/>
                <a:ea typeface="Calibri"/>
                <a:cs typeface="Calibri"/>
                <a:sym typeface="Avenir"/>
              </a:rPr>
              <a:t>students</a:t>
            </a:r>
            <a:endParaRPr sz="4000" b="0" i="0" u="none" strike="noStrike" cap="none" dirty="0">
              <a:solidFill>
                <a:schemeClr val="dk1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b="1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579478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/>
        </p:nvSpPr>
        <p:spPr>
          <a:xfrm>
            <a:off x="1334117" y="-1162656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6984340" y="-1191167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315001" y="263237"/>
            <a:ext cx="11207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b="0" i="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sym typeface="Arial"/>
              </a:rPr>
              <a:t>Thesis projects</a:t>
            </a:r>
            <a:endParaRPr sz="3200" b="0" i="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876004" y="1339140"/>
            <a:ext cx="11051400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It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is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important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to start thinking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about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a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thesis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project </a:t>
            </a:r>
            <a:r>
              <a:rPr lang="it-IT" sz="1800" dirty="0" err="1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as</a:t>
            </a:r>
            <a:r>
              <a:rPr lang="it-IT" sz="1800" dirty="0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soon</a:t>
            </a:r>
            <a:r>
              <a:rPr lang="it-IT" sz="1800" dirty="0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as</a:t>
            </a:r>
            <a:r>
              <a:rPr lang="it-IT" sz="1800" dirty="0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possible</a:t>
            </a:r>
            <a:endParaRPr lang="it-IT" sz="1800" dirty="0">
              <a:solidFill>
                <a:srgbClr val="0000FF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…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especially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if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you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may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run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out of funding or finish the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scholarship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at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the end of the second</a:t>
            </a:r>
            <a:b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</a:b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   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academic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year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Possible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thesis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topics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typically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come to mind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during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the classes.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Anyway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…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… professors are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always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available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,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during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the office hours, to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discuss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possible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thesis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topics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   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Everything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starts with an </a:t>
            </a:r>
            <a:r>
              <a:rPr lang="it-IT" sz="1800" dirty="0" err="1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initial</a:t>
            </a:r>
            <a:r>
              <a:rPr lang="it-IT" sz="1800" dirty="0">
                <a:solidFill>
                  <a:srgbClr val="0000FF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brainstorming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You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may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also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do part of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your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thesis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research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at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the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laboratory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See the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Moodle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module</a:t>
            </a:r>
            <a:r>
              <a:rPr lang="it-IT" sz="180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: 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Language and Mind – Thesis projects for general information: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  <a:hlinkClick r:id="rId3"/>
              </a:rPr>
              <a:t>https://elearning.unisi.it/course/view.php?id=9716</a:t>
            </a: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Password: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LandM</a:t>
            </a: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To be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discussed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also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in a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dedicated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meeting (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december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?) and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during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the second </a:t>
            </a:r>
            <a:r>
              <a:rPr lang="it-IT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annual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meeting.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165934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/>
        </p:nvSpPr>
        <p:spPr>
          <a:xfrm>
            <a:off x="1334117" y="-1162656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6984340" y="-1191167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315001" y="263237"/>
            <a:ext cx="11207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dirty="0">
                <a:latin typeface="Abadi Extra Light" panose="020B0204020104020204" pitchFamily="34" charset="0"/>
              </a:rPr>
              <a:t>Erasmus </a:t>
            </a:r>
            <a:r>
              <a:rPr lang="it-IT" sz="3200" dirty="0" err="1">
                <a:latin typeface="Abadi Extra Light" panose="020B0204020104020204" pitchFamily="34" charset="0"/>
              </a:rPr>
              <a:t>scholarships</a:t>
            </a:r>
            <a:endParaRPr sz="3200" b="0" i="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876004" y="1339140"/>
            <a:ext cx="11051400" cy="60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it-IT" sz="16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Call </a:t>
            </a:r>
            <a:r>
              <a:rPr lang="it-IT" sz="16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published</a:t>
            </a:r>
            <a:r>
              <a:rPr lang="it-IT" sz="16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 </a:t>
            </a:r>
            <a:r>
              <a:rPr lang="it-IT" sz="1600" dirty="0" err="1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here</a:t>
            </a:r>
            <a:r>
              <a:rPr lang="it-IT" sz="16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</a:rPr>
              <a:t>: </a:t>
            </a:r>
            <a:r>
              <a:rPr lang="it-IT" sz="1600" dirty="0">
                <a:solidFill>
                  <a:schemeClr val="dk1"/>
                </a:solidFill>
                <a:latin typeface="Avenir Next LT Pro" panose="020B0504020202020204" pitchFamily="34" charset="0"/>
                <a:ea typeface="Calibri"/>
                <a:cs typeface="Calibri"/>
                <a:sym typeface="Avenir"/>
                <a:hlinkClick r:id="rId3"/>
              </a:rPr>
              <a:t>https://en.unisi.it/international/mobility-abroad</a:t>
            </a:r>
            <a:endParaRPr lang="it-IT" sz="16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lvl="0">
              <a:buClr>
                <a:schemeClr val="dk1"/>
              </a:buClr>
              <a:buSzPts val="2400"/>
            </a:pPr>
            <a:endParaRPr lang="it-IT" sz="16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GB" sz="16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Students who are granted an Erasmus exchange scholarship must prepare a </a:t>
            </a:r>
            <a:r>
              <a:rPr lang="en-GB" sz="1600" kern="100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Learning Agreement Before the Mobility</a:t>
            </a:r>
            <a:r>
              <a:rPr lang="en-GB" sz="16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whose approval by the L&amp;M Teaching Committee is a condition for the grant to become effective.</a:t>
            </a:r>
          </a:p>
          <a:p>
            <a:pPr>
              <a:buClr>
                <a:schemeClr val="dk1"/>
              </a:buClr>
              <a:buSzPts val="2400"/>
            </a:pPr>
            <a:endParaRPr lang="en-GB" sz="1600" kern="100" dirty="0">
              <a:latin typeface="Avenir Next LT Pro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GB" sz="16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Each Erasmus agreement has a local coordinator in Siena. If the local coordinator of your Erasmus exchange is a L&amp;M professor, you must as soon as possible discuss with him/her your LA Before the Mobility, so as to select relevant didactic modules at the host institution that suitably replace corresponding modules in the L&amp;M study plan. You are also encouraged to select possible alternatives for modules that might replace the selected ones, in case your LA has to be changed during the mobility period.</a:t>
            </a:r>
          </a:p>
          <a:p>
            <a:pPr>
              <a:buClr>
                <a:schemeClr val="dk1"/>
              </a:buClr>
              <a:buSzPts val="2400"/>
            </a:pPr>
            <a:endParaRPr lang="en-GB" sz="1600" kern="100" dirty="0">
              <a:latin typeface="Avenir Next LT Pro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6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the local coordinator is not a L&amp;M professor, you must contact a professor member of the L&amp;M Teaching Committee to discuss your LA with him/her to the same effect. This preparatory step will maximize the chances for your LA Before the Mobility to be approved by the Teaching Committee.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6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the LA is ready, you will submit it </a:t>
            </a:r>
            <a:r>
              <a:rPr lang="en-GB" sz="1600" kern="100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approval to the Committee </a:t>
            </a:r>
            <a:r>
              <a:rPr lang="en-GB" sz="16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through the didactic secretariat (student.mattioli@unisi.it). </a:t>
            </a:r>
            <a:r>
              <a:rPr lang="en-GB" sz="1600" kern="100" dirty="0"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should</a:t>
            </a:r>
            <a:r>
              <a:rPr lang="en-GB" sz="16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submit your LA at least two months before the planned date for leaving, keeping in mind that the Teaching Committee meets once every month (usually around the 20th).</a:t>
            </a:r>
            <a:endParaRPr lang="it-IT" sz="1600" kern="100" dirty="0">
              <a:effectLst/>
              <a:latin typeface="Avenir Next LT Pro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it-IT" sz="1600" kern="100" dirty="0">
              <a:effectLst/>
              <a:latin typeface="Avenir Next LT Pro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dk1"/>
              </a:buClr>
              <a:buSzPts val="2400"/>
            </a:pPr>
            <a:endParaRPr lang="it-IT" sz="1600" kern="100" dirty="0">
              <a:effectLst/>
              <a:latin typeface="Avenir Next LT Pro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it-IT" sz="1600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158438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/>
        </p:nvSpPr>
        <p:spPr>
          <a:xfrm>
            <a:off x="1334117" y="-1162656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6984340" y="-1191167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315001" y="263237"/>
            <a:ext cx="11207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dirty="0">
                <a:latin typeface="Abadi Extra Light" panose="020B0204020104020204" pitchFamily="34" charset="0"/>
              </a:rPr>
              <a:t>Erasmus </a:t>
            </a:r>
            <a:r>
              <a:rPr lang="it-IT" sz="3200" dirty="0" err="1">
                <a:latin typeface="Abadi Extra Light" panose="020B0204020104020204" pitchFamily="34" charset="0"/>
              </a:rPr>
              <a:t>scholarships</a:t>
            </a:r>
            <a:endParaRPr sz="3200" b="0" i="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876004" y="1339140"/>
            <a:ext cx="11051400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800"/>
            </a:pPr>
            <a:r>
              <a:rPr lang="en-GB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Learning Agreement During the Mobility. </a:t>
            </a:r>
          </a:p>
          <a:p>
            <a:pPr>
              <a:buSzPts val="1800"/>
            </a:pPr>
            <a:r>
              <a:rPr lang="en-GB" sz="1800" kern="100" dirty="0"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If, for any reason, you realize that you must change your </a:t>
            </a:r>
            <a:r>
              <a:rPr lang="en-GB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LAduring</a:t>
            </a:r>
            <a:r>
              <a:rPr lang="en-GB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mobility period, you must as soon as possible contact one professor member of the Teaching Committee to discuss with him/her the options for suitable changes.</a:t>
            </a:r>
          </a:p>
          <a:p>
            <a:pPr>
              <a:buSzPts val="1800"/>
            </a:pPr>
            <a:endParaRPr lang="en-GB" sz="1800" kern="100" dirty="0">
              <a:effectLst/>
              <a:latin typeface="Avenir Next LT Pro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SzPts val="1800"/>
            </a:pPr>
            <a:r>
              <a:rPr lang="en-GB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You should not choose a replacement without consultation under the naive assumption that any changes will be approved no matter what. A serious and careful consideration under the guidance of the L&amp;M professor will maximize the chances for your LA During the Mobility to be approved by the Teaching Committee. </a:t>
            </a:r>
          </a:p>
          <a:p>
            <a:pPr>
              <a:buSzPts val="1800"/>
            </a:pPr>
            <a:endParaRPr lang="en-GB" sz="1800" kern="100" dirty="0">
              <a:latin typeface="Avenir Next LT Pro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SzPts val="1800"/>
            </a:pPr>
            <a:r>
              <a:rPr lang="en-GB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the revised LA is ready, you will submit it for approval through the didactic secretariat (studenti.mattioli@unisi.it).</a:t>
            </a:r>
            <a:endParaRPr lang="it-IT" sz="1800" kern="100" dirty="0">
              <a:effectLst/>
              <a:latin typeface="Avenir Next LT Pro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483627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/>
        </p:nvSpPr>
        <p:spPr>
          <a:xfrm>
            <a:off x="1334117" y="-1162656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6984340" y="-1191167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315001" y="263237"/>
            <a:ext cx="11207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dirty="0">
                <a:latin typeface="Abadi Extra Light" panose="020B0204020104020204" pitchFamily="34" charset="0"/>
              </a:rPr>
              <a:t>Erasmus </a:t>
            </a:r>
            <a:r>
              <a:rPr lang="it-IT" sz="3200" dirty="0" err="1">
                <a:latin typeface="Abadi Extra Light" panose="020B0204020104020204" pitchFamily="34" charset="0"/>
              </a:rPr>
              <a:t>scholarships</a:t>
            </a:r>
            <a:endParaRPr sz="3200" b="0" i="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876004" y="1339140"/>
            <a:ext cx="11051400" cy="418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Learning Agreement for thesis research. If you intend to devote your time at the host institution to carry out research for a thesis project, before submitting your LA to the Teaching Committee, you must first define your thesis project with a L&amp;M supervisor and discuss with him/her the research activities that you will carry out at the host institution.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supervisor will issue a statement concerning the research activities planned and will indicate a referent at the host institution; this will constitute the basis for the Teaching Committee’s decision about the approval of your LA. Again, </a:t>
            </a:r>
            <a:r>
              <a:rPr lang="en-GB" sz="1800" kern="100" dirty="0"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should</a:t>
            </a:r>
            <a:r>
              <a:rPr lang="en-GB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submit your LA for approval at least two months before the planned date of leaving.</a:t>
            </a:r>
            <a:endParaRPr lang="it-IT" sz="1800" kern="100" dirty="0">
              <a:effectLst/>
              <a:latin typeface="Avenir Next LT Pro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your period at the host institution is completed, you will need a statement both from the host institution and from your supervisor about the research activities that you have carried out. These documents too must be approved by the Teaching Committee.</a:t>
            </a:r>
            <a:endParaRPr lang="it-IT" sz="1800" kern="100" dirty="0">
              <a:effectLst/>
              <a:latin typeface="Avenir Next LT Pro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711227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/>
        </p:nvSpPr>
        <p:spPr>
          <a:xfrm>
            <a:off x="1334117" y="-1162656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6984340" y="-1191167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315001" y="263237"/>
            <a:ext cx="11207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b="0" i="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sym typeface="Arial"/>
              </a:rPr>
              <a:t>C1/C2 </a:t>
            </a:r>
            <a:r>
              <a:rPr lang="it-IT" sz="3200" b="0" i="0" u="none" strike="noStrike" cap="none" dirty="0" err="1">
                <a:solidFill>
                  <a:srgbClr val="000000"/>
                </a:solidFill>
                <a:latin typeface="Abadi Extra Light" panose="020B0204020104020204" pitchFamily="34" charset="0"/>
                <a:sym typeface="Arial"/>
              </a:rPr>
              <a:t>level</a:t>
            </a:r>
            <a:r>
              <a:rPr lang="it-IT" sz="3200" b="0" i="0" u="none" strike="noStrike" cap="none" dirty="0">
                <a:solidFill>
                  <a:srgbClr val="000000"/>
                </a:solidFill>
                <a:latin typeface="Abadi Extra Light" panose="020B0204020104020204" pitchFamily="34" charset="0"/>
                <a:sym typeface="Arial"/>
              </a:rPr>
              <a:t> proficiency in English</a:t>
            </a:r>
            <a:endParaRPr sz="3200" b="0" i="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876004" y="1339140"/>
            <a:ext cx="11051400" cy="237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obtained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C1 or C2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certification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during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previous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studies,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can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ask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attribution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the 3 credits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through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request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the </a:t>
            </a:r>
            <a:r>
              <a:rPr lang="it-IT" sz="1800" kern="100" dirty="0" err="1"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eaching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Committee (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again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through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studenti.mattioli@unisi.it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it-IT" sz="1800" kern="100" dirty="0">
              <a:latin typeface="Avenir Next LT Pro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got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C1 or C2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certification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outside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academic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curriculum,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ask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</a:t>
            </a:r>
            <a:r>
              <a:rPr lang="it-IT" sz="1800" kern="100" dirty="0" err="1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Language Center: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https://www.cla.unisi.it/en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008546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/>
        </p:nvSpPr>
        <p:spPr>
          <a:xfrm>
            <a:off x="1334117" y="-1162656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6984340" y="-1191167"/>
            <a:ext cx="289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3737469" y="3036750"/>
            <a:ext cx="11207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dirty="0" err="1">
                <a:latin typeface="Abadi Extra Light" panose="020B0204020104020204" pitchFamily="34" charset="0"/>
              </a:rPr>
              <a:t>Have</a:t>
            </a:r>
            <a:r>
              <a:rPr lang="it-IT" sz="3200" dirty="0">
                <a:latin typeface="Abadi Extra Light" panose="020B0204020104020204" pitchFamily="34" charset="0"/>
              </a:rPr>
              <a:t> a </a:t>
            </a:r>
            <a:r>
              <a:rPr lang="it-IT" sz="3200" dirty="0" err="1">
                <a:latin typeface="Abadi Extra Light" panose="020B0204020104020204" pitchFamily="34" charset="0"/>
              </a:rPr>
              <a:t>nice</a:t>
            </a:r>
            <a:r>
              <a:rPr lang="it-IT" sz="3200" dirty="0">
                <a:latin typeface="Abadi Extra Light" panose="020B0204020104020204" pitchFamily="34" charset="0"/>
              </a:rPr>
              <a:t> </a:t>
            </a:r>
            <a:r>
              <a:rPr lang="it-IT" sz="3200" dirty="0" err="1">
                <a:latin typeface="Abadi Extra Light" panose="020B0204020104020204" pitchFamily="34" charset="0"/>
              </a:rPr>
              <a:t>academic</a:t>
            </a:r>
            <a:r>
              <a:rPr lang="it-IT" sz="3200" dirty="0">
                <a:latin typeface="Abadi Extra Light" panose="020B0204020104020204" pitchFamily="34" charset="0"/>
              </a:rPr>
              <a:t> </a:t>
            </a:r>
            <a:r>
              <a:rPr lang="it-IT" sz="3200" dirty="0" err="1">
                <a:latin typeface="Abadi Extra Light" panose="020B0204020104020204" pitchFamily="34" charset="0"/>
              </a:rPr>
              <a:t>year</a:t>
            </a:r>
            <a:r>
              <a:rPr lang="it-IT" sz="3200" dirty="0">
                <a:latin typeface="Abadi Extra Light" panose="020B0204020104020204" pitchFamily="34" charset="0"/>
              </a:rPr>
              <a:t>!</a:t>
            </a:r>
            <a:endParaRPr sz="3200" b="0" i="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838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249382" y="0"/>
            <a:ext cx="10502898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"/>
              <a:buNone/>
            </a:pPr>
            <a:r>
              <a:rPr lang="it-IT" sz="3600" dirty="0">
                <a:latin typeface="Abadi Extra Light" panose="020B0204020104020204" pitchFamily="34" charset="0"/>
                <a:sym typeface="Avenir"/>
              </a:rPr>
              <a:t>Who are </a:t>
            </a:r>
            <a:r>
              <a:rPr lang="it-IT" sz="3600" dirty="0" err="1">
                <a:latin typeface="Abadi Extra Light" panose="020B0204020104020204" pitchFamily="34" charset="0"/>
                <a:sym typeface="Avenir"/>
              </a:rPr>
              <a:t>we</a:t>
            </a:r>
            <a:r>
              <a:rPr lang="it-IT" sz="3600" dirty="0">
                <a:latin typeface="Abadi Extra Light" panose="020B0204020104020204" pitchFamily="34" charset="0"/>
                <a:sym typeface="Avenir"/>
              </a:rPr>
              <a:t>? The L&amp;M community</a:t>
            </a:r>
            <a:endParaRPr dirty="0">
              <a:latin typeface="Abadi Extra Light" panose="020B0204020104020204" pitchFamily="34" charset="0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88958" y="1005690"/>
            <a:ext cx="11140500" cy="694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v"/>
            </a:pP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We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meet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regularly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(</a:t>
            </a:r>
            <a:r>
              <a:rPr lang="it-IT" sz="1800" b="0" i="0" u="none" strike="noStrike" cap="none" dirty="0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3 meetings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every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year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) to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discuss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what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we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are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doing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,</a:t>
            </a:r>
            <a:r>
              <a:rPr lang="it-IT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and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what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we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venir Next LT Pro" panose="020B0504020202020204" pitchFamily="34" charset="0"/>
                <a:sym typeface="Arial"/>
              </a:rPr>
              <a:t>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are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going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to do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it-IT" sz="1800" dirty="0">
              <a:solidFill>
                <a:schemeClr val="dk1"/>
              </a:solidFill>
              <a:latin typeface="Avenir Next LT Pro" panose="020B0504020202020204" pitchFamily="34" charset="0"/>
              <a:sym typeface="Avenir"/>
            </a:endParaRPr>
          </a:p>
          <a:p>
            <a:pPr marL="342900" indent="-342900">
              <a:buClr>
                <a:schemeClr val="dk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We support individual learning by close contact between students and professors</a:t>
            </a:r>
          </a:p>
          <a:p>
            <a:pPr marL="342900" indent="-342900">
              <a:buClr>
                <a:schemeClr val="dk1"/>
              </a:buClr>
              <a:buSzPts val="2000"/>
              <a:buFont typeface="Wingdings" panose="05000000000000000000" pitchFamily="2" charset="2"/>
              <a:buChar char="v"/>
            </a:pPr>
            <a:endParaRPr lang="en-US" sz="1800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 Teaching Committee 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–  organizes and monitors the working of the didactic activities </a:t>
            </a:r>
            <a:endParaRPr lang="en-US" sz="1800" b="0" i="0" u="none" strike="noStrike" cap="none" dirty="0">
              <a:solidFill>
                <a:srgbClr val="000000"/>
              </a:solidFill>
              <a:latin typeface="Avenir Next LT Pro" panose="020B0504020202020204" pitchFamily="34" charset="0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–  examines students’ requests about their study plans 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–  discusses issues raised by the students </a:t>
            </a:r>
            <a:r>
              <a:rPr lang="en-US" sz="1800" b="0" i="0" u="none" strike="noStrike" cap="none" dirty="0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through their representatives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Valentina Bianchi (President) 		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  <a:hlinkClick r:id="rId3"/>
              </a:rPr>
              <a:t>valentina.bianchi@unisi.it</a:t>
            </a:r>
            <a:endParaRPr lang="en-US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Giuliano Bocci				giuliano.bocci@unisi.it</a:t>
            </a:r>
            <a:endParaRPr lang="en-US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Salvatore Pistoia Reda			salvatore.pistoiareda@unisi.it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Giacomo Romano			</a:t>
            </a:r>
            <a:r>
              <a:rPr lang="en-US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g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  <a:hlinkClick r:id="rId4"/>
              </a:rPr>
              <a:t>iacomo.romano@unisi.it</a:t>
            </a:r>
            <a:endParaRPr lang="en-US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Filippo </a:t>
            </a:r>
            <a:r>
              <a:rPr lang="en-US" sz="1800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Canepa</a:t>
            </a:r>
            <a:r>
              <a:rPr lang="en-US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(student representative)	f.canepa@student.unisi.it</a:t>
            </a:r>
            <a:endParaRPr lang="en-US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Ariana Antonelli (student representative) 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en-US" sz="1800" b="0" i="0" u="none" strike="noStrike" cap="none" dirty="0">
                <a:solidFill>
                  <a:srgbClr val="0432FF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tutor student 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(until December)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Federica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Interlandi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	</a:t>
            </a:r>
            <a:r>
              <a:rPr lang="en-US" sz="1800" b="0" i="0" u="sng" strike="noStrike" cap="none" dirty="0">
                <a:solidFill>
                  <a:schemeClr val="hlink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  <a:hlinkClick r:id="rId5"/>
              </a:rPr>
              <a:t>f.interlandi1@student.unisi.it</a:t>
            </a:r>
            <a:endParaRPr lang="en-US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342900" indent="-342900">
              <a:buClr>
                <a:schemeClr val="dk1"/>
              </a:buClr>
              <a:buSzPts val="2000"/>
              <a:buFont typeface="Wingdings" panose="05000000000000000000" pitchFamily="2" charset="2"/>
              <a:buChar char="v"/>
            </a:pPr>
            <a:endParaRPr lang="en-US"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342900" indent="-342900">
              <a:buClr>
                <a:schemeClr val="dk1"/>
              </a:buClr>
              <a:buSzPts val="2000"/>
              <a:buFont typeface="Wingdings" panose="05000000000000000000" pitchFamily="2" charset="2"/>
              <a:buChar char="v"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	 </a:t>
            </a: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venir Next LT Pro" panose="020B0504020202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35074" y="13100"/>
            <a:ext cx="115731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dirty="0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The study plan – First </a:t>
            </a:r>
            <a:r>
              <a:rPr lang="it-IT" sz="3200" dirty="0" err="1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year</a:t>
            </a:r>
            <a:r>
              <a:rPr lang="it-IT" sz="3200" dirty="0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2024-25 </a:t>
            </a:r>
            <a:endParaRPr sz="2200" dirty="0">
              <a:latin typeface="Abadi Extra Light" panose="020B0204020104020204" pitchFamily="34" charset="0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41" name="Google Shape;141;p8"/>
          <p:cNvGraphicFramePr/>
          <p:nvPr>
            <p:extLst>
              <p:ext uri="{D42A27DB-BD31-4B8C-83A1-F6EECF244321}">
                <p14:modId xmlns:p14="http://schemas.microsoft.com/office/powerpoint/2010/main" val="424952690"/>
              </p:ext>
            </p:extLst>
          </p:nvPr>
        </p:nvGraphicFramePr>
        <p:xfrm>
          <a:off x="1051962" y="1441910"/>
          <a:ext cx="9605150" cy="4846550"/>
        </p:xfrm>
        <a:graphic>
          <a:graphicData uri="http://schemas.openxmlformats.org/drawingml/2006/table">
            <a:tbl>
              <a:tblPr>
                <a:noFill/>
                <a:tableStyleId>{1F8F0014-BF49-41D7-AF13-9304E0B393D2}</a:tableStyleId>
              </a:tblPr>
              <a:tblGrid>
                <a:gridCol w="1451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60">
                  <a:extLst>
                    <a:ext uri="{9D8B030D-6E8A-4147-A177-3AD203B41FA5}">
                      <a16:colId xmlns:a16="http://schemas.microsoft.com/office/drawing/2014/main" val="182732968"/>
                    </a:ext>
                  </a:extLst>
                </a:gridCol>
                <a:gridCol w="1782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9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  </a:t>
                      </a:r>
                      <a:r>
                        <a:rPr lang="it-IT" sz="1600" u="none" strike="noStrike" cap="none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Casalicchio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Syntactic</a:t>
                      </a:r>
                      <a:r>
                        <a:rPr lang="it-IT" sz="1600" b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structures</a:t>
                      </a:r>
                      <a:r>
                        <a:rPr lang="it-IT" sz="1600" b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and </a:t>
                      </a:r>
                      <a:r>
                        <a:rPr lang="it-IT" sz="1600" b="0" u="none" strike="noStrike" cap="none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compositional</a:t>
                      </a:r>
                      <a:r>
                        <a:rPr lang="it-IT" sz="1600" b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semantics</a:t>
                      </a:r>
                      <a:r>
                        <a:rPr lang="it-IT" sz="1600" b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br>
                        <a:rPr lang="it-IT" sz="1600" b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</a:br>
                      <a:r>
                        <a:rPr lang="it-IT" sz="1600" b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Module A: </a:t>
                      </a:r>
                      <a:r>
                        <a:rPr lang="it-IT" sz="1600" b="0" u="none" strike="noStrike" cap="none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Syntactic</a:t>
                      </a:r>
                      <a:r>
                        <a:rPr lang="it-IT" sz="1600" b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structures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I-II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+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8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  Bianchi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Syntactic structures and compositional semantics</a:t>
                      </a:r>
                      <a:br>
                        <a:rPr lang="it-IT" sz="1600" b="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</a:br>
                      <a:r>
                        <a:rPr lang="it-IT" sz="1600" b="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Module B: compositional semantics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Bocci</a:t>
                      </a:r>
                      <a:endParaRPr sz="1400" u="none" strike="noStrike" cap="none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Phonetics and phonology</a:t>
                      </a:r>
                      <a:endParaRPr sz="1400" u="none" strike="noStrike" cap="none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  Moscati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Language acquisition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Bianchi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i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Introduction</a:t>
                      </a: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to </a:t>
                      </a:r>
                      <a:r>
                        <a:rPr lang="it-IT" sz="1600" b="0" i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Formal</a:t>
                      </a: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i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Pragmatics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49945262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  </a:t>
                      </a:r>
                      <a:r>
                        <a:rPr lang="it-IT" sz="1600" b="0" u="none" strike="noStrike" cap="none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Cilibrasi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Corpora, cognition, and language learning 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Varnier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 of mind I</a:t>
                      </a:r>
                      <a:endParaRPr sz="1400" u="none" strike="noStrike" cap="none"/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+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  Varnier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 of mind II</a:t>
                      </a:r>
                      <a:endParaRPr sz="1600" b="0" i="0" u="none" strike="noStrike" cap="none">
                        <a:solidFill>
                          <a:srgbClr val="0432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1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Pistoia Reda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 err="1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</a:t>
                      </a:r>
                      <a:r>
                        <a:rPr lang="it-IT" sz="1600" b="0" u="none" strike="noStrike" cap="none" dirty="0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logic</a:t>
                      </a:r>
                      <a:r>
                        <a:rPr lang="it-IT" sz="1600" b="0" u="none" strike="noStrike" cap="none" dirty="0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and </a:t>
                      </a:r>
                      <a:r>
                        <a:rPr lang="it-IT" sz="1600" b="0" u="none" strike="noStrike" cap="none" dirty="0" err="1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</a:t>
                      </a:r>
                      <a:r>
                        <a:rPr lang="it-IT" sz="1600" b="0" u="none" strike="noStrike" cap="none" dirty="0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natural</a:t>
                      </a:r>
                      <a:r>
                        <a:rPr lang="it-IT" sz="1600" b="0" u="none" strike="noStrike" cap="none" dirty="0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languages</a:t>
                      </a:r>
                      <a:br>
                        <a:rPr lang="it-IT" sz="1600" b="0" u="none" strike="noStrike" cap="none" dirty="0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</a:br>
                      <a:r>
                        <a:rPr lang="it-IT" sz="1600" b="0" u="none" strike="noStrike" cap="none" dirty="0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Module A: </a:t>
                      </a:r>
                      <a:r>
                        <a:rPr lang="it-IT" sz="1600" b="0" u="none" strike="noStrike" cap="none" dirty="0" err="1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</a:t>
                      </a:r>
                      <a:r>
                        <a:rPr lang="it-IT" sz="1600" b="0" u="none" strike="noStrike" cap="none" dirty="0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 </a:t>
                      </a:r>
                      <a:r>
                        <a:rPr lang="it-IT" sz="1600" b="0" u="none" strike="noStrike" cap="none" dirty="0" err="1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natural</a:t>
                      </a:r>
                      <a:r>
                        <a:rPr lang="it-IT" sz="1600" b="0" u="none" strike="noStrike" cap="none" dirty="0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languages</a:t>
                      </a:r>
                      <a:endParaRPr sz="1600" b="0" i="0" u="none" strike="noStrike" cap="none" dirty="0">
                        <a:solidFill>
                          <a:srgbClr val="0432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+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Piccolomini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sym typeface="Avenir"/>
                        </a:rPr>
                        <a:t>   D’ Aragona</a:t>
                      </a:r>
                      <a:endParaRPr sz="1400" u="none" strike="noStrike" cap="none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 err="1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</a:t>
                      </a:r>
                      <a:r>
                        <a:rPr lang="it-IT" sz="1600" b="0" u="none" strike="noStrike" cap="none" dirty="0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logic</a:t>
                      </a:r>
                      <a:r>
                        <a:rPr lang="it-IT" sz="1600" b="0" u="none" strike="noStrike" cap="none" dirty="0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and </a:t>
                      </a:r>
                      <a:r>
                        <a:rPr lang="it-IT" sz="1600" b="0" u="none" strike="noStrike" cap="none" dirty="0" err="1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</a:t>
                      </a:r>
                      <a:r>
                        <a:rPr lang="it-IT" sz="1600" b="0" u="none" strike="noStrike" cap="none" dirty="0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natural</a:t>
                      </a:r>
                      <a:r>
                        <a:rPr lang="it-IT" sz="1600" b="0" u="none" strike="noStrike" cap="none" dirty="0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languages</a:t>
                      </a:r>
                      <a:br>
                        <a:rPr lang="it-IT" sz="1600" b="0" u="none" strike="noStrike" cap="none" dirty="0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</a:br>
                      <a:r>
                        <a:rPr lang="it-IT" sz="1600" b="0" u="none" strike="noStrike" cap="none" dirty="0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Module A: </a:t>
                      </a:r>
                      <a:r>
                        <a:rPr lang="it-IT" sz="1600" b="0" u="none" strike="noStrike" cap="none" dirty="0" err="1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</a:t>
                      </a:r>
                      <a:r>
                        <a:rPr lang="it-IT" sz="1600" b="0" u="none" strike="noStrike" cap="none" dirty="0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rgbClr val="0432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logic</a:t>
                      </a:r>
                      <a:endParaRPr sz="1600" b="0" i="0" u="none" strike="noStrike" cap="none" dirty="0">
                        <a:solidFill>
                          <a:srgbClr val="0432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2" name="Google Shape;142;p8"/>
          <p:cNvSpPr txBox="1"/>
          <p:nvPr/>
        </p:nvSpPr>
        <p:spPr>
          <a:xfrm>
            <a:off x="288977" y="849868"/>
            <a:ext cx="419158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First </a:t>
            </a:r>
            <a:r>
              <a:rPr lang="it-IT" sz="18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year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First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semester</a:t>
            </a:r>
            <a:endParaRPr sz="18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35074" y="13100"/>
            <a:ext cx="115731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dirty="0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The study plan – First </a:t>
            </a:r>
            <a:r>
              <a:rPr lang="it-IT" sz="3200" dirty="0" err="1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year</a:t>
            </a:r>
            <a:r>
              <a:rPr lang="it-IT" sz="3200" dirty="0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2024-25 </a:t>
            </a:r>
            <a:endParaRPr sz="2200" dirty="0">
              <a:latin typeface="Abadi Extra Light" panose="020B0204020104020204" pitchFamily="34" charset="0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41" name="Google Shape;141;p8"/>
          <p:cNvGraphicFramePr/>
          <p:nvPr>
            <p:extLst>
              <p:ext uri="{D42A27DB-BD31-4B8C-83A1-F6EECF244321}">
                <p14:modId xmlns:p14="http://schemas.microsoft.com/office/powerpoint/2010/main" val="2247194518"/>
              </p:ext>
            </p:extLst>
          </p:nvPr>
        </p:nvGraphicFramePr>
        <p:xfrm>
          <a:off x="1051962" y="1441910"/>
          <a:ext cx="9605150" cy="4846550"/>
        </p:xfrm>
        <a:graphic>
          <a:graphicData uri="http://schemas.openxmlformats.org/drawingml/2006/table">
            <a:tbl>
              <a:tblPr>
                <a:noFill/>
                <a:tableStyleId>{1F8F0014-BF49-41D7-AF13-9304E0B393D2}</a:tableStyleId>
              </a:tblPr>
              <a:tblGrid>
                <a:gridCol w="1451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60">
                  <a:extLst>
                    <a:ext uri="{9D8B030D-6E8A-4147-A177-3AD203B41FA5}">
                      <a16:colId xmlns:a16="http://schemas.microsoft.com/office/drawing/2014/main" val="182732968"/>
                    </a:ext>
                  </a:extLst>
                </a:gridCol>
                <a:gridCol w="1782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9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  </a:t>
                      </a:r>
                      <a:r>
                        <a:rPr lang="it-IT" sz="1600" u="none" strike="noStrike" cap="none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Casalicchio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Syntactic</a:t>
                      </a:r>
                      <a:r>
                        <a:rPr lang="it-IT" sz="1600" b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structures</a:t>
                      </a:r>
                      <a:r>
                        <a:rPr lang="it-IT" sz="1600" b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and </a:t>
                      </a:r>
                      <a:r>
                        <a:rPr lang="it-IT" sz="1600" b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compositional</a:t>
                      </a:r>
                      <a:r>
                        <a:rPr lang="it-IT" sz="1600" b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semantics</a:t>
                      </a:r>
                      <a:r>
                        <a:rPr lang="it-IT" sz="1600" b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br>
                        <a:rPr lang="it-IT" sz="1600" b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</a:br>
                      <a:r>
                        <a:rPr lang="it-IT" sz="1600" b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Module A: </a:t>
                      </a:r>
                      <a:r>
                        <a:rPr lang="it-IT" sz="1600" b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Syntactic</a:t>
                      </a:r>
                      <a:r>
                        <a:rPr lang="it-IT" sz="1600" b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structures</a:t>
                      </a:r>
                      <a:endParaRPr sz="1600" b="0" i="0" u="none" strike="noStrike" cap="none" dirty="0">
                        <a:solidFill>
                          <a:srgbClr val="0000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I-II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+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8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  Bianchi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Syntactic structures and compositional semantics</a:t>
                      </a:r>
                      <a:br>
                        <a:rPr lang="it-IT" sz="1600" b="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</a:br>
                      <a:r>
                        <a:rPr lang="it-IT" sz="1600" b="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Module B: compositional semantics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Bocci</a:t>
                      </a:r>
                      <a:endParaRPr sz="1400" u="none" strike="noStrike" cap="none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Phonetics and phonology</a:t>
                      </a:r>
                      <a:endParaRPr sz="1400" u="none" strike="noStrike" cap="none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  Moscati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Language </a:t>
                      </a:r>
                      <a:r>
                        <a:rPr lang="it-IT" sz="1600" b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acquisition</a:t>
                      </a:r>
                      <a:endParaRPr sz="1600" b="0" i="0" u="none" strike="noStrike" cap="none" dirty="0">
                        <a:solidFill>
                          <a:srgbClr val="0000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Bianchi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i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Introduction</a:t>
                      </a: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to </a:t>
                      </a:r>
                      <a:r>
                        <a:rPr lang="it-IT" sz="1600" b="0" i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Formal</a:t>
                      </a: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i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Pragmatics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49945262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  </a:t>
                      </a:r>
                      <a:r>
                        <a:rPr lang="it-IT" sz="1600" b="0" u="none" strike="noStrike" cap="none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Cilibrasi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Corpora, cognition, and language learning 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Varnier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 of mind I</a:t>
                      </a:r>
                      <a:endParaRPr sz="14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+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  Varnier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 of mind II</a:t>
                      </a:r>
                      <a:endParaRPr sz="1600" b="0" i="0" u="none" strike="noStrike" cap="none">
                        <a:solidFill>
                          <a:schemeClr val="tx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1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Pistoia Reda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logic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and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natural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languages</a:t>
                      </a:r>
                      <a:b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</a:b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Module A: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natural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languages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+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Piccolomini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sym typeface="Avenir"/>
                        </a:rPr>
                        <a:t>   D’ Aragona</a:t>
                      </a:r>
                      <a:endParaRPr sz="1400" u="none" strike="noStrike" cap="none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logic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and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natural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languages</a:t>
                      </a:r>
                      <a:b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</a:b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Module A: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logic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2" name="Google Shape;142;p8"/>
          <p:cNvSpPr txBox="1"/>
          <p:nvPr/>
        </p:nvSpPr>
        <p:spPr>
          <a:xfrm>
            <a:off x="288977" y="849868"/>
            <a:ext cx="360375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First </a:t>
            </a:r>
            <a:r>
              <a:rPr lang="it-IT" sz="18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year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first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semester</a:t>
            </a:r>
            <a:endParaRPr sz="18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7668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35074" y="13100"/>
            <a:ext cx="115731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dirty="0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The study plan – First </a:t>
            </a:r>
            <a:r>
              <a:rPr lang="it-IT" sz="3200" dirty="0" err="1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year</a:t>
            </a:r>
            <a:r>
              <a:rPr lang="it-IT" sz="3200" dirty="0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2024-25 </a:t>
            </a:r>
            <a:endParaRPr sz="2200" dirty="0">
              <a:latin typeface="Abadi Extra Light" panose="020B0204020104020204" pitchFamily="34" charset="0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41" name="Google Shape;141;p8"/>
          <p:cNvGraphicFramePr/>
          <p:nvPr>
            <p:extLst>
              <p:ext uri="{D42A27DB-BD31-4B8C-83A1-F6EECF244321}">
                <p14:modId xmlns:p14="http://schemas.microsoft.com/office/powerpoint/2010/main" val="34552108"/>
              </p:ext>
            </p:extLst>
          </p:nvPr>
        </p:nvGraphicFramePr>
        <p:xfrm>
          <a:off x="934396" y="1481098"/>
          <a:ext cx="9605150" cy="4846550"/>
        </p:xfrm>
        <a:graphic>
          <a:graphicData uri="http://schemas.openxmlformats.org/drawingml/2006/table">
            <a:tbl>
              <a:tblPr>
                <a:noFill/>
                <a:tableStyleId>{1F8F0014-BF49-41D7-AF13-9304E0B393D2}</a:tableStyleId>
              </a:tblPr>
              <a:tblGrid>
                <a:gridCol w="1451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60">
                  <a:extLst>
                    <a:ext uri="{9D8B030D-6E8A-4147-A177-3AD203B41FA5}">
                      <a16:colId xmlns:a16="http://schemas.microsoft.com/office/drawing/2014/main" val="182732968"/>
                    </a:ext>
                  </a:extLst>
                </a:gridCol>
                <a:gridCol w="1782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9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  </a:t>
                      </a:r>
                      <a:r>
                        <a:rPr lang="it-IT" sz="1600" u="none" strike="noStrike" cap="none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Casalicchio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Syntactic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structures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and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compositional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semantics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b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</a:b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Module A: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Syntactic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structures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I-II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+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8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  Bianchi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Syntactic</a:t>
                      </a:r>
                      <a:r>
                        <a:rPr lang="it-IT" sz="1600" b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structures</a:t>
                      </a:r>
                      <a:r>
                        <a:rPr lang="it-IT" sz="1600" b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and </a:t>
                      </a:r>
                      <a:r>
                        <a:rPr lang="it-IT" sz="1600" b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compositional</a:t>
                      </a:r>
                      <a:r>
                        <a:rPr lang="it-IT" sz="1600" b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semantics</a:t>
                      </a:r>
                      <a:br>
                        <a:rPr lang="it-IT" sz="1600" b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</a:br>
                      <a:r>
                        <a:rPr lang="it-IT" sz="1600" b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Module B: </a:t>
                      </a:r>
                      <a:r>
                        <a:rPr lang="it-IT" sz="1600" b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compositional</a:t>
                      </a:r>
                      <a:r>
                        <a:rPr lang="it-IT" sz="1600" b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semantics</a:t>
                      </a:r>
                      <a:endParaRPr sz="1600" b="0" i="0" u="none" strike="noStrike" cap="none" dirty="0">
                        <a:solidFill>
                          <a:srgbClr val="0000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Bocci</a:t>
                      </a:r>
                      <a:endParaRPr sz="1400" u="none" strike="noStrike" cap="none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Phonetics</a:t>
                      </a:r>
                      <a:r>
                        <a:rPr lang="it-IT" sz="1600" b="0" i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and </a:t>
                      </a:r>
                      <a:r>
                        <a:rPr lang="it-IT" sz="1600" b="0" i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phonology</a:t>
                      </a:r>
                      <a:endParaRPr sz="1400" u="none" strike="noStrike" cap="none" dirty="0">
                        <a:solidFill>
                          <a:srgbClr val="0000FF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  Moscati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Language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acquisition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Bianchi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i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Introduction</a:t>
                      </a:r>
                      <a:r>
                        <a:rPr lang="it-IT" sz="1600" b="0" i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to </a:t>
                      </a:r>
                      <a:r>
                        <a:rPr lang="it-IT" sz="1600" b="0" i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Formal</a:t>
                      </a:r>
                      <a:r>
                        <a:rPr lang="it-IT" sz="1600" b="0" i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i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Pragmatics</a:t>
                      </a:r>
                      <a:endParaRPr sz="1600" b="0" i="0" u="none" strike="noStrike" cap="none" dirty="0">
                        <a:solidFill>
                          <a:srgbClr val="0000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49945262"/>
                  </a:ext>
                </a:extLst>
              </a:tr>
              <a:tr h="37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  </a:t>
                      </a:r>
                      <a:r>
                        <a:rPr lang="it-IT" sz="1600" b="0" u="none" strike="noStrike" cap="none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Cilibrasi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Corpora, </a:t>
                      </a:r>
                      <a:r>
                        <a:rPr lang="it-IT" sz="1600" b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cognition</a:t>
                      </a:r>
                      <a:r>
                        <a:rPr lang="it-IT" sz="1600" b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, and </a:t>
                      </a:r>
                      <a:r>
                        <a:rPr lang="it-IT" sz="1600" b="0" u="none" strike="noStrike" cap="none" dirty="0" err="1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language</a:t>
                      </a:r>
                      <a:r>
                        <a:rPr lang="it-IT" sz="1600" b="0" u="none" strike="noStrike" cap="none" dirty="0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learning </a:t>
                      </a:r>
                      <a:endParaRPr sz="1600" b="0" i="0" u="none" strike="noStrike" cap="none" dirty="0">
                        <a:solidFill>
                          <a:srgbClr val="0000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Varnier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 of mind I</a:t>
                      </a:r>
                      <a:endParaRPr sz="14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+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   Varnier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 of mind II</a:t>
                      </a:r>
                      <a:endParaRPr sz="1600" b="0" i="0" u="none" strike="noStrike" cap="none">
                        <a:solidFill>
                          <a:schemeClr val="tx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1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Pistoia Reda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logic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and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natural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languages</a:t>
                      </a:r>
                      <a:b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</a:b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Module A: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natural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languages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+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Piccolomini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chemeClr val="dk1"/>
                          </a:solidFill>
                          <a:latin typeface="Avenir"/>
                          <a:sym typeface="Avenir"/>
                        </a:rPr>
                        <a:t>   D’ Aragona</a:t>
                      </a:r>
                      <a:endParaRPr sz="1400" u="none" strike="noStrike" cap="none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logic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and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natural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languages</a:t>
                      </a:r>
                      <a:b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</a:b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Module A: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Philosophy</a:t>
                      </a:r>
                      <a:r>
                        <a:rPr lang="it-IT" sz="1600" b="0" u="none" strike="noStrike" cap="none" dirty="0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chemeClr val="tx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logic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2" name="Google Shape;142;p8"/>
          <p:cNvSpPr txBox="1"/>
          <p:nvPr/>
        </p:nvSpPr>
        <p:spPr>
          <a:xfrm>
            <a:off x="288977" y="849868"/>
            <a:ext cx="360375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First </a:t>
            </a:r>
            <a:r>
              <a:rPr lang="it-IT" sz="1800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year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it-IT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second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semester</a:t>
            </a:r>
            <a:endParaRPr sz="18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41277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title"/>
          </p:nvPr>
        </p:nvSpPr>
        <p:spPr>
          <a:xfrm>
            <a:off x="301147" y="465460"/>
            <a:ext cx="11207359" cy="78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lang="it-IT" sz="3200" dirty="0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Second </a:t>
            </a:r>
            <a:r>
              <a:rPr lang="it-IT" sz="3200" dirty="0" err="1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year</a:t>
            </a:r>
            <a:r>
              <a:rPr lang="it-IT" sz="3200" dirty="0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3200" dirty="0" err="1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Linguistics</a:t>
            </a:r>
            <a:r>
              <a:rPr lang="it-IT" sz="3200" dirty="0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&amp; </a:t>
            </a:r>
            <a:r>
              <a:rPr lang="it-IT" sz="3200" dirty="0" err="1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Cognition</a:t>
            </a:r>
            <a:r>
              <a:rPr lang="it-IT" sz="3200" dirty="0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(</a:t>
            </a:r>
            <a:r>
              <a:rPr lang="it-IT" sz="3200" dirty="0" err="1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year</a:t>
            </a:r>
            <a:r>
              <a:rPr lang="it-IT" sz="3200" dirty="0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2025-26)</a:t>
            </a:r>
            <a:br>
              <a:rPr lang="it-IT" sz="3200" dirty="0">
                <a:latin typeface="Avenir"/>
                <a:ea typeface="Avenir"/>
                <a:cs typeface="Avenir"/>
                <a:sym typeface="Avenir"/>
              </a:rPr>
            </a:br>
            <a:r>
              <a:rPr lang="it-IT" sz="3200" dirty="0">
                <a:latin typeface="Avenir"/>
                <a:ea typeface="Avenir"/>
                <a:cs typeface="Avenir"/>
                <a:sym typeface="Avenir"/>
              </a:rPr>
              <a:t> </a:t>
            </a:r>
            <a:endParaRPr sz="28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p12"/>
          <p:cNvSpPr txBox="1"/>
          <p:nvPr/>
        </p:nvSpPr>
        <p:spPr>
          <a:xfrm>
            <a:off x="1334117" y="-1162656"/>
            <a:ext cx="28981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9" name="Google Shape;169;p12"/>
          <p:cNvSpPr txBox="1"/>
          <p:nvPr/>
        </p:nvSpPr>
        <p:spPr>
          <a:xfrm>
            <a:off x="6984340" y="-1191167"/>
            <a:ext cx="28981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70" name="Google Shape;170;p12"/>
          <p:cNvGraphicFramePr/>
          <p:nvPr>
            <p:extLst>
              <p:ext uri="{D42A27DB-BD31-4B8C-83A1-F6EECF244321}">
                <p14:modId xmlns:p14="http://schemas.microsoft.com/office/powerpoint/2010/main" val="2440159534"/>
              </p:ext>
            </p:extLst>
          </p:nvPr>
        </p:nvGraphicFramePr>
        <p:xfrm>
          <a:off x="301147" y="1464941"/>
          <a:ext cx="11493125" cy="3909140"/>
        </p:xfrm>
        <a:graphic>
          <a:graphicData uri="http://schemas.openxmlformats.org/drawingml/2006/table">
            <a:tbl>
              <a:tblPr>
                <a:tableStyleId>{1F8F0014-BF49-41D7-AF13-9304E0B393D2}</a:tableStyleId>
              </a:tblPr>
              <a:tblGrid>
                <a:gridCol w="19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6150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sym typeface="Avenir"/>
                        </a:rPr>
                        <a:t>2</a:t>
                      </a: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 exam</a:t>
                      </a:r>
                      <a:r>
                        <a:rPr lang="it-IT" sz="1600" u="none" strike="noStrike" cap="none">
                          <a:sym typeface="Avenir"/>
                        </a:rPr>
                        <a:t>s</a:t>
                      </a: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 </a:t>
                      </a:r>
                      <a:endParaRPr sz="1400" b="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chosen among</a:t>
                      </a:r>
                      <a:endParaRPr sz="1400" b="0" i="1" u="none" strike="noStrike" cap="none"/>
                    </a:p>
                  </a:txBody>
                  <a:tcPr marL="7125" marR="7125" marT="7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sym typeface="Avenir"/>
                        </a:rPr>
                        <a:t>Belletti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Morphosyntax and experimental studies on language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6 credits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Bianchi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Issues in intensional semantics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6 credits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Bocci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Advanced issues in Phonology and Syntax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6 credits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Rizzi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Theory of grammar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6 credits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Zanca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Corpora, language and translation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6 credits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6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1 exam </a:t>
                      </a:r>
                      <a:endParaRPr sz="1400" b="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chosen among</a:t>
                      </a:r>
                      <a:endParaRPr sz="1400" b="0" i="1" u="none" strike="noStrike" cap="none"/>
                    </a:p>
                  </a:txBody>
                  <a:tcPr marL="7125" marR="7125" marT="7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Moscati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Psycholinguistics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6 credits</a:t>
                      </a:r>
                      <a:endParaRPr sz="16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5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Guidi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Pistoia Reda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sym typeface="Avenir"/>
                        </a:rPr>
                        <a:t>Methodology</a:t>
                      </a:r>
                      <a:r>
                        <a:rPr lang="it-IT" sz="1600" b="0" u="none" strike="noStrike" cap="none" dirty="0">
                          <a:solidFill>
                            <a:srgbClr val="000000"/>
                          </a:solidFill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sym typeface="Avenir"/>
                        </a:rPr>
                        <a:t>research</a:t>
                      </a:r>
                      <a:r>
                        <a:rPr lang="it-IT" sz="1600" b="0" u="none" strike="noStrike" cap="none" dirty="0">
                          <a:solidFill>
                            <a:srgbClr val="000000"/>
                          </a:solidFill>
                          <a:sym typeface="Avenir"/>
                        </a:rPr>
                        <a:t> in cognitive and social </a:t>
                      </a: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sym typeface="Avenir"/>
                        </a:rPr>
                        <a:t>psychology</a:t>
                      </a:r>
                      <a:endParaRPr lang="it-IT" sz="1600" b="0" u="none" strike="noStrike" cap="none" dirty="0">
                        <a:solidFill>
                          <a:srgbClr val="000000"/>
                        </a:solidFill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Logic</a:t>
                      </a: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</a:t>
                      </a:r>
                      <a:r>
                        <a:rPr lang="it-IT" sz="1600" b="0" i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natural</a:t>
                      </a: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i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languages</a:t>
                      </a:r>
                      <a:endParaRPr lang="it-IT"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6 credits</a:t>
                      </a:r>
                      <a:endParaRPr sz="16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sym typeface="Avenir"/>
                        </a:rPr>
                        <a:t>                                   </a:t>
                      </a:r>
                      <a:endParaRPr sz="1600" u="none" strike="noStrike" cap="none"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ym typeface="Avenir"/>
                        </a:rPr>
                        <a:t> Chesi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 err="1">
                          <a:sym typeface="Avenir"/>
                        </a:rPr>
                        <a:t>Computational</a:t>
                      </a:r>
                      <a:r>
                        <a:rPr lang="it-IT" sz="1600" u="none" strike="noStrike" cap="none" dirty="0">
                          <a:sym typeface="Avenir"/>
                        </a:rPr>
                        <a:t> </a:t>
                      </a:r>
                      <a:r>
                        <a:rPr lang="it-IT" sz="1600" u="none" strike="noStrike" cap="none" dirty="0" err="1">
                          <a:sym typeface="Avenir"/>
                        </a:rPr>
                        <a:t>Linguistics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sym typeface="Avenir"/>
                        </a:rPr>
                        <a:t>6 credits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/>
          <p:nvPr/>
        </p:nvSpPr>
        <p:spPr>
          <a:xfrm>
            <a:off x="1334117" y="-1162656"/>
            <a:ext cx="28981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6" name="Google Shape;176;p13"/>
          <p:cNvSpPr txBox="1"/>
          <p:nvPr/>
        </p:nvSpPr>
        <p:spPr>
          <a:xfrm>
            <a:off x="6984340" y="-1191167"/>
            <a:ext cx="28981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77" name="Google Shape;177;p13"/>
          <p:cNvGraphicFramePr/>
          <p:nvPr>
            <p:extLst>
              <p:ext uri="{D42A27DB-BD31-4B8C-83A1-F6EECF244321}">
                <p14:modId xmlns:p14="http://schemas.microsoft.com/office/powerpoint/2010/main" val="123425942"/>
              </p:ext>
            </p:extLst>
          </p:nvPr>
        </p:nvGraphicFramePr>
        <p:xfrm>
          <a:off x="775848" y="1757944"/>
          <a:ext cx="10092275" cy="2687800"/>
        </p:xfrm>
        <a:graphic>
          <a:graphicData uri="http://schemas.openxmlformats.org/drawingml/2006/table">
            <a:tbl>
              <a:tblPr>
                <a:tableStyleId>{1F8F0014-BF49-41D7-AF13-9304E0B393D2}</a:tableStyleId>
              </a:tblPr>
              <a:tblGrid>
                <a:gridCol w="1071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044">
                  <a:extLst>
                    <a:ext uri="{9D8B030D-6E8A-4147-A177-3AD203B41FA5}">
                      <a16:colId xmlns:a16="http://schemas.microsoft.com/office/drawing/2014/main" val="4140972840"/>
                    </a:ext>
                  </a:extLst>
                </a:gridCol>
                <a:gridCol w="60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4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ym typeface="Avenir"/>
                        </a:rPr>
                        <a:t>Pistoia Reda</a:t>
                      </a:r>
                      <a:endParaRPr sz="1600" u="none" strike="noStrike" cap="none" dirty="0">
                        <a:sym typeface="Avenir"/>
                      </a:endParaRPr>
                    </a:p>
                  </a:txBody>
                  <a:tcPr marL="7450" marR="7450" marT="745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Logic</a:t>
                      </a:r>
                      <a:r>
                        <a:rPr lang="it-IT" sz="1600" b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natural</a:t>
                      </a:r>
                      <a:r>
                        <a:rPr lang="it-IT" sz="1600" b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languages</a:t>
                      </a:r>
                      <a:endParaRPr sz="1600" u="none" strike="noStrike" cap="none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rgbClr val="000000"/>
                          </a:solidFill>
                          <a:sym typeface="Avenir"/>
                        </a:rPr>
                        <a:t>6 credits</a:t>
                      </a:r>
                      <a:endParaRPr sz="1600" u="none" strike="noStrike" cap="none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4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ym typeface="Avenir"/>
                        </a:rPr>
                        <a:t>Romano</a:t>
                      </a:r>
                      <a:endParaRPr sz="1600" u="none" strike="noStrike" cap="none" dirty="0">
                        <a:sym typeface="Avenir"/>
                      </a:endParaRPr>
                    </a:p>
                  </a:txBody>
                  <a:tcPr marL="7450" marR="7450" marT="745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sym typeface="Avenir"/>
                        </a:rPr>
                        <a:t>Philosophy of cognition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sym typeface="Avenir"/>
                        </a:rPr>
                        <a:t>6 credits</a:t>
                      </a:r>
                      <a:endParaRPr sz="16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2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Bianchi</a:t>
                      </a:r>
                      <a:endParaRPr sz="1600" u="none" strike="noStrike" cap="none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Issues in </a:t>
                      </a:r>
                      <a:r>
                        <a:rPr lang="it-IT" sz="1600" b="0" i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intensional</a:t>
                      </a: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it-IT" sz="1600" b="0" i="0" u="none" strike="noStrike" cap="none" dirty="0" err="1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semantics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credits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ym typeface="Avenir"/>
                        </a:rPr>
                        <a:t>one </a:t>
                      </a:r>
                      <a:r>
                        <a:rPr lang="it-IT" sz="1600" u="none" strike="noStrike" cap="none" dirty="0" err="1">
                          <a:sym typeface="Avenir"/>
                        </a:rPr>
                        <a:t>exam</a:t>
                      </a:r>
                      <a:r>
                        <a:rPr lang="it-IT" sz="1600" u="none" strike="noStrike" cap="none" dirty="0">
                          <a:sym typeface="Avenir"/>
                        </a:rPr>
                        <a:t> </a:t>
                      </a:r>
                      <a:r>
                        <a:rPr lang="it-IT" sz="1600" u="none" strike="noStrike" cap="none" dirty="0" err="1">
                          <a:sym typeface="Avenir"/>
                        </a:rPr>
                        <a:t>chosen</a:t>
                      </a:r>
                      <a:endParaRPr sz="1600" u="none" strike="noStrike" cap="none" dirty="0"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 err="1">
                          <a:sym typeface="Avenir"/>
                        </a:rPr>
                        <a:t>between</a:t>
                      </a:r>
                      <a:endParaRPr sz="1600" i="1" u="none" strike="noStrike" cap="none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i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Moscati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i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Guidi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i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D. </a:t>
                      </a:r>
                      <a:r>
                        <a:rPr lang="it-IT" sz="1600" i="0" u="none" strike="noStrike" cap="none" dirty="0" err="1">
                          <a:latin typeface="Avenir"/>
                          <a:ea typeface="Avenir"/>
                          <a:cs typeface="Avenir"/>
                          <a:sym typeface="Avenir"/>
                        </a:rPr>
                        <a:t>Engeneering</a:t>
                      </a:r>
                      <a:endParaRPr sz="1600" i="0" u="none" strike="noStrike" cap="none" dirty="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 err="1">
                          <a:sym typeface="Avenir"/>
                        </a:rPr>
                        <a:t>Psycholinguistcs</a:t>
                      </a:r>
                      <a:r>
                        <a:rPr lang="it-IT" sz="1600" u="none" strike="noStrike" cap="none" dirty="0">
                          <a:sym typeface="Avenir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sym typeface="Avenir"/>
                        </a:rPr>
                        <a:t>Methodology</a:t>
                      </a:r>
                      <a:r>
                        <a:rPr lang="it-IT" sz="1600" b="0" u="none" strike="noStrike" cap="none" dirty="0">
                          <a:solidFill>
                            <a:srgbClr val="000000"/>
                          </a:solidFill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sym typeface="Avenir"/>
                        </a:rPr>
                        <a:t>research</a:t>
                      </a:r>
                      <a:r>
                        <a:rPr lang="it-IT" sz="1600" b="0" u="none" strike="noStrike" cap="none" dirty="0">
                          <a:solidFill>
                            <a:srgbClr val="000000"/>
                          </a:solidFill>
                          <a:sym typeface="Avenir"/>
                        </a:rPr>
                        <a:t> in cognitive and social </a:t>
                      </a: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sym typeface="Avenir"/>
                        </a:rPr>
                        <a:t>psychology</a:t>
                      </a:r>
                      <a:endParaRPr lang="it-IT" sz="1600" b="0" u="none" strike="noStrike" cap="none" dirty="0">
                        <a:solidFill>
                          <a:srgbClr val="000000"/>
                        </a:solidFill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sym typeface="Avenir"/>
                        </a:rPr>
                        <a:t>Foundations</a:t>
                      </a:r>
                      <a:r>
                        <a:rPr lang="it-IT" sz="1600" b="0" u="none" strike="noStrike" cap="none" dirty="0">
                          <a:solidFill>
                            <a:srgbClr val="000000"/>
                          </a:solidFill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sym typeface="Avenir"/>
                        </a:rPr>
                        <a:t>mathematics</a:t>
                      </a:r>
                      <a:endParaRPr sz="1400" u="none" strike="noStrike" cap="none" dirty="0"/>
                    </a:p>
                  </a:txBody>
                  <a:tcPr marL="7450" marR="7450" marT="74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>
                          <a:solidFill>
                            <a:srgbClr val="000000"/>
                          </a:solidFill>
                          <a:sym typeface="Avenir"/>
                        </a:rPr>
                        <a:t>6 credits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it-IT" sz="1600" b="0" u="none" strike="noStrike" cap="none" dirty="0">
                        <a:solidFill>
                          <a:srgbClr val="000000"/>
                        </a:solidFill>
                        <a:sym typeface="Avenir"/>
                      </a:endParaRPr>
                    </a:p>
                  </a:txBody>
                  <a:tcPr marL="7450" marR="7450" marT="74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2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450" marR="7450" marT="74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8" name="Google Shape;178;p13"/>
          <p:cNvSpPr txBox="1"/>
          <p:nvPr/>
        </p:nvSpPr>
        <p:spPr>
          <a:xfrm>
            <a:off x="218307" y="169442"/>
            <a:ext cx="11207359" cy="78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it-IT" sz="3200" b="0" i="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Second </a:t>
            </a:r>
            <a:r>
              <a:rPr lang="it-IT" sz="3200" b="0" i="0" u="none" strike="noStrike" cap="none" dirty="0" err="1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year</a:t>
            </a:r>
            <a:r>
              <a:rPr lang="it-IT" sz="3200" b="0" i="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	</a:t>
            </a:r>
            <a:r>
              <a:rPr lang="it-IT" sz="3200" b="0" i="0" u="none" strike="noStrike" cap="none" dirty="0" err="1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Philosophy</a:t>
            </a:r>
            <a:r>
              <a:rPr lang="it-IT" sz="3200" b="0" i="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&amp; </a:t>
            </a:r>
            <a:r>
              <a:rPr lang="it-IT" sz="3200" b="0" i="0" u="none" strike="noStrike" cap="none" dirty="0" err="1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Cognition</a:t>
            </a:r>
            <a:r>
              <a:rPr lang="it-IT" sz="3200" b="0" i="0" u="none" strike="noStrike" cap="none" dirty="0">
                <a:solidFill>
                  <a:schemeClr val="dk1"/>
                </a:solidFill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(2025-26)</a:t>
            </a:r>
            <a:endParaRPr sz="1400" b="0" i="0" u="none" strike="noStrike" cap="none" dirty="0">
              <a:solidFill>
                <a:srgbClr val="000000"/>
              </a:solidFill>
              <a:latin typeface="Abadi Extra Light" panose="020B0204020104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532">
              <a:schemeClr val="accent1">
                <a:lumMod val="20000"/>
                <a:lumOff val="80000"/>
              </a:schemeClr>
            </a:gs>
            <a:gs pos="0">
              <a:srgbClr val="F3FAFC"/>
            </a:gs>
            <a:gs pos="33000">
              <a:srgbClr val="F3FAFC"/>
            </a:gs>
            <a:gs pos="94000">
              <a:srgbClr val="A3DAE9"/>
            </a:gs>
            <a:gs pos="95000">
              <a:srgbClr val="A3DAE9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title"/>
          </p:nvPr>
        </p:nvSpPr>
        <p:spPr>
          <a:xfrm>
            <a:off x="301147" y="374020"/>
            <a:ext cx="11207359" cy="78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lang="it-IT" sz="3200" dirty="0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Second </a:t>
            </a:r>
            <a:r>
              <a:rPr lang="it-IT" sz="3200" dirty="0" err="1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year</a:t>
            </a:r>
            <a:r>
              <a:rPr lang="it-IT" sz="3200" dirty="0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it-IT" sz="3200" dirty="0" err="1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Linguistics</a:t>
            </a:r>
            <a:r>
              <a:rPr lang="it-IT" sz="3200" dirty="0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&amp; </a:t>
            </a:r>
            <a:r>
              <a:rPr lang="it-IT" sz="3200" dirty="0" err="1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Cognition</a:t>
            </a:r>
            <a:r>
              <a:rPr lang="it-IT" sz="3200" dirty="0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(</a:t>
            </a:r>
            <a:r>
              <a:rPr lang="it-IT" sz="3200" dirty="0" err="1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cohort</a:t>
            </a:r>
            <a:r>
              <a:rPr lang="it-IT" sz="3200" dirty="0">
                <a:latin typeface="Abadi Extra Light" panose="020B0204020104020204" pitchFamily="34" charset="0"/>
                <a:ea typeface="Avenir"/>
                <a:cs typeface="Avenir"/>
                <a:sym typeface="Avenir"/>
              </a:rPr>
              <a:t> 2023-24)</a:t>
            </a:r>
            <a:br>
              <a:rPr lang="it-IT" sz="3200" dirty="0">
                <a:latin typeface="Avenir"/>
                <a:ea typeface="Avenir"/>
                <a:cs typeface="Avenir"/>
                <a:sym typeface="Avenir"/>
              </a:rPr>
            </a:br>
            <a:r>
              <a:rPr lang="it-IT" sz="3200" dirty="0">
                <a:latin typeface="Avenir"/>
                <a:ea typeface="Avenir"/>
                <a:cs typeface="Avenir"/>
                <a:sym typeface="Avenir"/>
              </a:rPr>
              <a:t> </a:t>
            </a:r>
            <a:endParaRPr sz="28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p12"/>
          <p:cNvSpPr txBox="1"/>
          <p:nvPr/>
        </p:nvSpPr>
        <p:spPr>
          <a:xfrm>
            <a:off x="1334117" y="-1162656"/>
            <a:ext cx="28981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Linguistics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9" name="Google Shape;169;p12"/>
          <p:cNvSpPr txBox="1"/>
          <p:nvPr/>
        </p:nvSpPr>
        <p:spPr>
          <a:xfrm>
            <a:off x="6984340" y="-1191167"/>
            <a:ext cx="28981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Philosophy &amp; Cognition</a:t>
            </a: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70" name="Google Shape;170;p12"/>
          <p:cNvGraphicFramePr/>
          <p:nvPr>
            <p:extLst>
              <p:ext uri="{D42A27DB-BD31-4B8C-83A1-F6EECF244321}">
                <p14:modId xmlns:p14="http://schemas.microsoft.com/office/powerpoint/2010/main" val="544890985"/>
              </p:ext>
            </p:extLst>
          </p:nvPr>
        </p:nvGraphicFramePr>
        <p:xfrm>
          <a:off x="301147" y="1464941"/>
          <a:ext cx="11493125" cy="3696275"/>
        </p:xfrm>
        <a:graphic>
          <a:graphicData uri="http://schemas.openxmlformats.org/drawingml/2006/table">
            <a:tbl>
              <a:tblPr>
                <a:tableStyleId>{1F8F0014-BF49-41D7-AF13-9304E0B393D2}</a:tableStyleId>
              </a:tblPr>
              <a:tblGrid>
                <a:gridCol w="19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6150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sym typeface="Avenir"/>
                        </a:rPr>
                        <a:t>2</a:t>
                      </a: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 exam</a:t>
                      </a:r>
                      <a:r>
                        <a:rPr lang="it-IT" sz="1600" u="none" strike="noStrike" cap="none">
                          <a:sym typeface="Avenir"/>
                        </a:rPr>
                        <a:t>s</a:t>
                      </a: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 </a:t>
                      </a:r>
                      <a:endParaRPr sz="1400" b="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chosen among</a:t>
                      </a:r>
                      <a:endParaRPr sz="1400" b="0" i="1" u="none" strike="noStrike" cap="none"/>
                    </a:p>
                  </a:txBody>
                  <a:tcPr marL="7125" marR="7125" marT="7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sym typeface="Avenir"/>
                        </a:rPr>
                        <a:t>Belletti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Morphosyntax and experimental studies on language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6 credits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Bianchi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Issues in intensional semantics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6 credits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Bocci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Advanced issues in Phonology and Syntax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6 credits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Rizzi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Theory of grammar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6 credits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Zanca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Corpora, language and translation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6 credits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6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1 exam </a:t>
                      </a:r>
                      <a:endParaRPr sz="1400" b="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chosen among</a:t>
                      </a:r>
                      <a:endParaRPr sz="1400" b="0" i="1" u="none" strike="noStrike" cap="none"/>
                    </a:p>
                  </a:txBody>
                  <a:tcPr marL="7125" marR="7125" marT="7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Moscati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Psycholinguistics</a:t>
                      </a:r>
                      <a:endParaRPr sz="1400" u="none" strike="noStrike" cap="none"/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6 credits</a:t>
                      </a:r>
                      <a:endParaRPr sz="16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5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Guidi</a:t>
                      </a: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sym typeface="Avenir"/>
                        </a:rPr>
                        <a:t>Methodology</a:t>
                      </a:r>
                      <a:r>
                        <a:rPr lang="it-IT" sz="1600" b="0" u="none" strike="noStrike" cap="none" dirty="0">
                          <a:solidFill>
                            <a:srgbClr val="000000"/>
                          </a:solidFill>
                          <a:sym typeface="Avenir"/>
                        </a:rPr>
                        <a:t> of </a:t>
                      </a: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sym typeface="Avenir"/>
                        </a:rPr>
                        <a:t>research</a:t>
                      </a:r>
                      <a:r>
                        <a:rPr lang="it-IT" sz="1600" b="0" u="none" strike="noStrike" cap="none" dirty="0">
                          <a:solidFill>
                            <a:srgbClr val="000000"/>
                          </a:solidFill>
                          <a:sym typeface="Avenir"/>
                        </a:rPr>
                        <a:t> in cognitive and social </a:t>
                      </a:r>
                      <a:r>
                        <a:rPr lang="it-IT" sz="1600" b="0" u="none" strike="noStrike" cap="none" dirty="0" err="1">
                          <a:solidFill>
                            <a:srgbClr val="000000"/>
                          </a:solidFill>
                          <a:sym typeface="Avenir"/>
                        </a:rPr>
                        <a:t>psychology</a:t>
                      </a:r>
                      <a:endParaRPr lang="it-IT" sz="1600" b="0" u="none" strike="noStrike" cap="none" dirty="0">
                        <a:solidFill>
                          <a:srgbClr val="000000"/>
                        </a:solidFill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b="0" u="none" strike="noStrike" cap="none">
                          <a:solidFill>
                            <a:srgbClr val="000000"/>
                          </a:solidFill>
                          <a:sym typeface="Avenir"/>
                        </a:rPr>
                        <a:t>6 credits</a:t>
                      </a:r>
                      <a:endParaRPr sz="16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sym typeface="Avenir"/>
                        </a:rPr>
                        <a:t>                                   </a:t>
                      </a:r>
                      <a:endParaRPr sz="1600" u="none" strike="noStrike" cap="none">
                        <a:sym typeface="Avenir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sym typeface="Avenir"/>
                        </a:rPr>
                        <a:t> Chesi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 dirty="0" err="1">
                          <a:sym typeface="Avenir"/>
                        </a:rPr>
                        <a:t>Computational</a:t>
                      </a:r>
                      <a:r>
                        <a:rPr lang="it-IT" sz="1600" u="none" strike="noStrike" cap="none" dirty="0">
                          <a:sym typeface="Avenir"/>
                        </a:rPr>
                        <a:t> </a:t>
                      </a:r>
                      <a:r>
                        <a:rPr lang="it-IT" sz="1600" u="none" strike="noStrike" cap="none" dirty="0" err="1">
                          <a:sym typeface="Avenir"/>
                        </a:rPr>
                        <a:t>Linguistics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sym typeface="Avenir"/>
                        </a:rPr>
                        <a:t>6 credits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25" marR="7125" marT="7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25" marR="7125" marT="71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789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3302</Words>
  <Application>Microsoft Office PowerPoint</Application>
  <PresentationFormat>Widescreen</PresentationFormat>
  <Paragraphs>494</Paragraphs>
  <Slides>28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Abadi Extra Light</vt:lpstr>
      <vt:lpstr>Arial</vt:lpstr>
      <vt:lpstr>Avenir</vt:lpstr>
      <vt:lpstr>Avenir Next LT Pro</vt:lpstr>
      <vt:lpstr>Calibri</vt:lpstr>
      <vt:lpstr>Noto Sans Symbols</vt:lpstr>
      <vt:lpstr>Wingdings</vt:lpstr>
      <vt:lpstr>Tema di Office</vt:lpstr>
      <vt:lpstr>Language and Mind: Linguistics and Cognitive Studies   FIRST MEETING 24-25</vt:lpstr>
      <vt:lpstr>Who are we? The L&amp;M Community</vt:lpstr>
      <vt:lpstr>Who are we? The L&amp;M community</vt:lpstr>
      <vt:lpstr>The study plan – First year 2024-25 </vt:lpstr>
      <vt:lpstr>The study plan – First year 2024-25 </vt:lpstr>
      <vt:lpstr>The study plan – First year 2024-25 </vt:lpstr>
      <vt:lpstr>Second year Linguistics &amp; Cognition (year 2025-26)  </vt:lpstr>
      <vt:lpstr>Presentazione standard di PowerPoint</vt:lpstr>
      <vt:lpstr>Second year Linguistics &amp; Cognition (cohort 2023-24)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Learning outcomes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Galaxy Book3</dc:creator>
  <cp:lastModifiedBy>Valentina Bianchi</cp:lastModifiedBy>
  <cp:revision>16</cp:revision>
  <dcterms:modified xsi:type="dcterms:W3CDTF">2024-10-31T09:56:55Z</dcterms:modified>
</cp:coreProperties>
</file>