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1" r:id="rId2"/>
    <p:sldId id="376" r:id="rId3"/>
    <p:sldId id="383" r:id="rId4"/>
    <p:sldId id="384" r:id="rId5"/>
    <p:sldId id="378" r:id="rId6"/>
    <p:sldId id="377" r:id="rId7"/>
    <p:sldId id="381" r:id="rId8"/>
    <p:sldId id="379" r:id="rId9"/>
    <p:sldId id="380" r:id="rId10"/>
    <p:sldId id="3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6B97053-8DE0-4107-8F89-FC44754F5576}">
          <p14:sldIdLst>
            <p14:sldId id="311"/>
          </p14:sldIdLst>
        </p14:section>
        <p14:section name="Intro" id="{912989BC-9949-4E68-B337-36E7294C749A}">
          <p14:sldIdLst>
            <p14:sldId id="376"/>
            <p14:sldId id="383"/>
            <p14:sldId id="384"/>
            <p14:sldId id="378"/>
            <p14:sldId id="377"/>
            <p14:sldId id="381"/>
            <p14:sldId id="379"/>
            <p14:sldId id="380"/>
            <p14:sldId id="382"/>
          </p14:sldIdLst>
        </p14:section>
        <p14:section name="Background" id="{EBEDE5F4-3D20-4B22-8AED-993BECA581A4}">
          <p14:sldIdLst/>
        </p14:section>
        <p14:section name="Methods" id="{3DA8DBA6-7106-4BDC-8123-5DA2A18AB462}">
          <p14:sldIdLst/>
        </p14:section>
        <p14:section name="Results" id="{E207957E-E2FB-4B05-9428-63402C09AE1B}">
          <p14:sldIdLst/>
        </p14:section>
        <p14:section name="Analysis" id="{86773727-9E2A-4DE8-BB4D-A39587A852A9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4EC406A-2675-56A9-74D7-CE419A837008}" name="Giuliano Bocci" initials="GB" userId="S::giuliano.bocci@unisi.it::07684bee-61e9-4c53-ae3b-431adfb74a13" providerId="AD"/>
  <p188:author id="{FCF82BD3-1C0D-8F52-13CF-3AE7FDBB32CF}" name="Valentina Bianchi" initials="VB" userId="Valentina Bianchi" providerId="None"/>
  <p188:author id="{6BA44FD6-2E23-A2B6-53E9-57D51233C0EA}" name="Maria  Francesca Ferin" initials="MF" userId="S::mariafrances.ferin@unisi.it::3e7445da-9d26-4d5a-b5dc-fde5844e3fd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08A3"/>
    <a:srgbClr val="FF6602"/>
    <a:srgbClr val="B00221"/>
    <a:srgbClr val="B44900"/>
    <a:srgbClr val="51000E"/>
    <a:srgbClr val="FFFFFF"/>
    <a:srgbClr val="153647"/>
    <a:srgbClr val="FAEFD1"/>
    <a:srgbClr val="3B95C4"/>
    <a:srgbClr val="B0BF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0470" autoAdjust="0"/>
  </p:normalViewPr>
  <p:slideViewPr>
    <p:cSldViewPr snapToGrid="0">
      <p:cViewPr varScale="1">
        <p:scale>
          <a:sx n="71" d="100"/>
          <a:sy n="71" d="100"/>
        </p:scale>
        <p:origin x="97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9" d="100"/>
        <a:sy n="39" d="100"/>
      </p:scale>
      <p:origin x="0" y="-182"/>
    </p:cViewPr>
  </p:sorterViewPr>
  <p:notesViewPr>
    <p:cSldViewPr snapToGrid="0">
      <p:cViewPr varScale="1">
        <p:scale>
          <a:sx n="66" d="100"/>
          <a:sy n="66" d="100"/>
        </p:scale>
        <p:origin x="2571" y="6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36A20F-0777-8E73-D730-FB6601BD60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4DAF6C-C258-15A0-2C32-3CA9235A98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C94FA8-7AC1-4B63-8DB5-9D220126093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14999E-385D-E7A1-87FA-9813F8E7F2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B2E803-9CF0-D16A-D53B-B6A7870551D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B53B2-BC5B-4132-868B-2FC821CE036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555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E3F05-5D09-4A00-B9BA-B9AA2C7A5705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BFB26-9A7C-4054-83E6-CA5C95EA09C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720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Student.unisi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BFB26-9A7C-4054-83E6-CA5C95EA09C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558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57CDA-008F-8540-2B4C-BED47908F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F01F6B4-D6B8-AE0A-5C50-AC2D8FA2D6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F82C77E-8FE3-6D78-C446-F901E681E2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Student.unisi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4E962AA-3FCC-3F37-07B2-7F4634F621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BFB26-9A7C-4054-83E6-CA5C95EA09C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562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5A884-F9BB-C30D-C2F4-F83ECD917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68F07D4-08E2-0F5E-DD21-786E819C6E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C7A55F9-CE6F-3DF7-0AF9-73F6882C4B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Student.unisi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AC7069F-42F5-9CC3-610E-15783177F7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BFB26-9A7C-4054-83E6-CA5C95EA09C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573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7D9D4-A27B-836F-5356-17C6B6CC8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97B4631-4D38-7277-F532-9F6FA2CB59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9644F27-8E4F-CBEC-4C23-EADBB54C2B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Student.unisi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146303C-9285-9A18-296A-8280947745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BFB26-9A7C-4054-83E6-CA5C95EA09C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629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D21A4-BD0C-CEC4-C40B-7DB511531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F642628-F03C-7DB3-043B-5176FFF9FE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58876F2-0E1F-1142-D11C-4CB2D22B05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Student.unisi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6D7953D-76E3-F3DB-A630-80BAB0138D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BFB26-9A7C-4054-83E6-CA5C95EA09C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90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604C3-0B97-8707-6D39-C79F30BA5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829D108-499E-6172-5D94-41B2DFDB96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E0B28D4-A990-C721-A111-3BD8B0BC1B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Student.unisi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C5BDB9C-71B0-DE1B-CFDD-6E1EFCA677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BFB26-9A7C-4054-83E6-CA5C95EA09C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532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4A126-DF23-6524-5BEA-21EEBE27F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13C9F379-88EC-CCB7-671D-9081B529AD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508EA9E-1500-88F9-3B9F-151489A399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Student.unisi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3436556-C719-20AC-BFD7-8C1B495140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BFB26-9A7C-4054-83E6-CA5C95EA09C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290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6B0FE-1F67-3B63-0A52-CEE78FE11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8F70FCD0-DBF4-F171-068D-CD40A69108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D2BCE7E1-F1D4-6E4A-B7DA-A195E4F165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Student.unisi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E78D8EA-0FBE-3478-B35B-416923B9A7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BFB26-9A7C-4054-83E6-CA5C95EA09C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557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C1DB3-FCA9-269F-1578-9DE752569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5CF4A61-86E9-3D3A-6ED2-3A0300151E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4AB7D6F-06C1-E438-F7E1-6DA7C18A5D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Student.unisi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11D6437-0C5C-DE9A-D71D-D5C090DD53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BFB26-9A7C-4054-83E6-CA5C95EA09C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333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08A75-A413-CC6A-3D2E-4A1173E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GB" sz="3600" kern="1200">
                <a:solidFill>
                  <a:srgbClr val="B00221"/>
                </a:solidFill>
                <a:latin typeface="Source Sans Pro" panose="020B0503030403020204" pitchFamily="34" charset="77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EB087-21DB-A412-4C25-E0B73558E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A05-15D0-47E6-8121-264162B58D40}" type="datetime1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F5256-83B4-CDAF-0566-4B5E2EE4E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82BD5-2DBD-76EE-4DA6-38FEF5A85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A6E1AAD7-A3BB-4FE0-B4D7-F849263801E4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Rettangolo 12">
            <a:extLst>
              <a:ext uri="{FF2B5EF4-FFF2-40B4-BE49-F238E27FC236}">
                <a16:creationId xmlns:a16="http://schemas.microsoft.com/office/drawing/2014/main" id="{70FC5671-9580-4581-9BAD-4A77A7D9AD43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13">
            <a:extLst>
              <a:ext uri="{FF2B5EF4-FFF2-40B4-BE49-F238E27FC236}">
                <a16:creationId xmlns:a16="http://schemas.microsoft.com/office/drawing/2014/main" id="{B61534DD-2EEF-EA09-3D87-372DACEEA1EC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14">
            <a:extLst>
              <a:ext uri="{FF2B5EF4-FFF2-40B4-BE49-F238E27FC236}">
                <a16:creationId xmlns:a16="http://schemas.microsoft.com/office/drawing/2014/main" id="{9D617227-AD35-8CBF-64D4-85FDC094327A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547042E-B8C2-B6FF-C802-372862562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066800"/>
            <a:ext cx="11116208" cy="5110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01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horizontal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08A75-A413-CC6A-3D2E-4A1173E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C97EC-E596-6F71-F103-7B3F3C6D8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734808"/>
            <a:ext cx="11357112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EB087-21DB-A412-4C25-E0B73558E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14824-2939-4411-BB55-9C52BC43DC9A}" type="datetime1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F5256-83B4-CDAF-0566-4B5E2EE4E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82BD5-2DBD-76EE-4DA6-38FEF5A85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A6E1AAD7-A3BB-4FE0-B4D7-F849263801E4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A25121-F804-18AB-5208-EE3B9D1BE08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" y="1035958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3759253-2B69-7C3D-B0C5-C7BF263B2A7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350712" y="1033278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Rettangolo 12">
            <a:extLst>
              <a:ext uri="{FF2B5EF4-FFF2-40B4-BE49-F238E27FC236}">
                <a16:creationId xmlns:a16="http://schemas.microsoft.com/office/drawing/2014/main" id="{C3005832-D47B-C99A-AB0C-07F5EFAE0558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5" name="Rettangolo 13">
            <a:extLst>
              <a:ext uri="{FF2B5EF4-FFF2-40B4-BE49-F238E27FC236}">
                <a16:creationId xmlns:a16="http://schemas.microsoft.com/office/drawing/2014/main" id="{F02EE7CF-A98F-6DC9-1A22-2D7C43A0F1C7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4">
            <a:extLst>
              <a:ext uri="{FF2B5EF4-FFF2-40B4-BE49-F238E27FC236}">
                <a16:creationId xmlns:a16="http://schemas.microsoft.com/office/drawing/2014/main" id="{64A73C52-1DC7-5FCF-1388-550953090F1D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191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23F3AC05-9FF3-E114-668D-EC0B510334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739475"/>
            <a:ext cx="5029201" cy="801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199" y="2333009"/>
            <a:ext cx="8104323" cy="81279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500" b="0" spc="0">
                <a:solidFill>
                  <a:srgbClr val="C00000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it-IT" dirty="0"/>
              <a:t>FAI CLIC PER MODIFICARE IL SOTTOTITOLO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8200" y="3429001"/>
            <a:ext cx="8104322" cy="159856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5500" b="1" spc="0">
                <a:solidFill>
                  <a:srgbClr val="C00000"/>
                </a:solidFill>
                <a:latin typeface="Source Sans Pro" panose="020B05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FAI CLIC PER MODIFICARE </a:t>
            </a:r>
            <a:r>
              <a:rPr lang="it-IT"/>
              <a:t>IL TITOLO</a:t>
            </a:r>
            <a:endParaRPr lang="en-US" dirty="0"/>
          </a:p>
        </p:txBody>
      </p: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A53FBBE4-2097-7C38-5E6C-607FB41094C0}"/>
              </a:ext>
            </a:extLst>
          </p:cNvPr>
          <p:cNvCxnSpPr>
            <a:cxnSpLocks/>
          </p:cNvCxnSpPr>
          <p:nvPr userDrawn="1"/>
        </p:nvCxnSpPr>
        <p:spPr>
          <a:xfrm>
            <a:off x="0" y="5958349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egnaposto testo 19">
            <a:extLst>
              <a:ext uri="{FF2B5EF4-FFF2-40B4-BE49-F238E27FC236}">
                <a16:creationId xmlns:a16="http://schemas.microsoft.com/office/drawing/2014/main" id="{E5F9E8C5-D626-F5CF-62F9-7D6363158C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6268065"/>
            <a:ext cx="5257801" cy="5899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C00000"/>
                </a:solidFill>
                <a:latin typeface="Source Serif Pro" panose="02040603050405020204" pitchFamily="18" charset="0"/>
                <a:ea typeface="Source Serif Pro" panose="02040603050405020204" pitchFamily="18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it-IT" dirty="0"/>
              <a:t>Fare clic per modificare | 03/04/2025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C18FF3BC-C72F-DAC3-502E-9DE899D25D9B}"/>
              </a:ext>
            </a:extLst>
          </p:cNvPr>
          <p:cNvSpPr/>
          <p:nvPr userDrawn="1"/>
        </p:nvSpPr>
        <p:spPr>
          <a:xfrm>
            <a:off x="-608" y="702161"/>
            <a:ext cx="233916" cy="1620838"/>
          </a:xfrm>
          <a:prstGeom prst="rect">
            <a:avLst/>
          </a:prstGeom>
          <a:solidFill>
            <a:srgbClr val="FF002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AFABD498-45CE-2527-86C5-C7B711372B15}"/>
              </a:ext>
            </a:extLst>
          </p:cNvPr>
          <p:cNvSpPr/>
          <p:nvPr userDrawn="1"/>
        </p:nvSpPr>
        <p:spPr>
          <a:xfrm>
            <a:off x="-608" y="2322999"/>
            <a:ext cx="233916" cy="832817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15128162-BDE7-7C57-D102-AD8BF4C391B5}"/>
              </a:ext>
            </a:extLst>
          </p:cNvPr>
          <p:cNvSpPr/>
          <p:nvPr userDrawn="1"/>
        </p:nvSpPr>
        <p:spPr>
          <a:xfrm>
            <a:off x="0" y="3155816"/>
            <a:ext cx="233308" cy="1605097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208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476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999">
          <p15:clr>
            <a:srgbClr val="FBAE40"/>
          </p15:clr>
        </p15:guide>
        <p15:guide id="2" pos="3840">
          <p15:clr>
            <a:srgbClr val="FBAE40"/>
          </p15:clr>
        </p15:guide>
        <p15:guide id="3" pos="3940">
          <p15:clr>
            <a:srgbClr val="FBAE40"/>
          </p15:clr>
        </p15:guide>
        <p15:guide id="4" orient="horz" pos="145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EAC2AB05-3815-4BAD-8AA3-8A296B651E0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8" y="740002"/>
            <a:ext cx="4442500" cy="708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199" y="3799130"/>
            <a:ext cx="8010833" cy="52960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500" b="0" spc="0">
                <a:solidFill>
                  <a:srgbClr val="C00000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it-IT" dirty="0"/>
              <a:t>FAI CLIC PER MODIFICARE IL SOTTOTITOLO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8198" y="2615362"/>
            <a:ext cx="8010833" cy="105938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4000" b="1" spc="0">
                <a:solidFill>
                  <a:srgbClr val="C00000"/>
                </a:solidFill>
                <a:latin typeface="Source Sans Pro" panose="020B05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Fai clic per cambiare il titolo di sezione</a:t>
            </a:r>
            <a:endParaRPr lang="en-US" dirty="0"/>
          </a:p>
        </p:txBody>
      </p: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A53FBBE4-2097-7C38-5E6C-607FB41094C0}"/>
              </a:ext>
            </a:extLst>
          </p:cNvPr>
          <p:cNvCxnSpPr>
            <a:cxnSpLocks/>
          </p:cNvCxnSpPr>
          <p:nvPr userDrawn="1"/>
        </p:nvCxnSpPr>
        <p:spPr>
          <a:xfrm>
            <a:off x="0" y="5958349"/>
            <a:ext cx="1230811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90B5DCAF-9E28-2CD6-A60B-5B480A35A8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14503" y="2615368"/>
            <a:ext cx="2359742" cy="1627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9600" b="1">
                <a:solidFill>
                  <a:srgbClr val="C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&lt;#&gt;</a:t>
            </a:r>
            <a:endParaRPr lang="it-IT" dirty="0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47F9CA56-CFF7-608C-38D6-3378FDE93C60}"/>
              </a:ext>
            </a:extLst>
          </p:cNvPr>
          <p:cNvSpPr/>
          <p:nvPr userDrawn="1"/>
        </p:nvSpPr>
        <p:spPr>
          <a:xfrm>
            <a:off x="-608" y="702161"/>
            <a:ext cx="233916" cy="1913202"/>
          </a:xfrm>
          <a:prstGeom prst="rect">
            <a:avLst/>
          </a:prstGeom>
          <a:solidFill>
            <a:srgbClr val="FF660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03DFFD7-19B1-9476-044B-E88D087E027F}"/>
              </a:ext>
            </a:extLst>
          </p:cNvPr>
          <p:cNvSpPr/>
          <p:nvPr userDrawn="1"/>
        </p:nvSpPr>
        <p:spPr>
          <a:xfrm>
            <a:off x="-608" y="3674748"/>
            <a:ext cx="233916" cy="656332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12A166F-CB82-BE8E-8198-72ABEFC5A025}"/>
              </a:ext>
            </a:extLst>
          </p:cNvPr>
          <p:cNvSpPr/>
          <p:nvPr userDrawn="1"/>
        </p:nvSpPr>
        <p:spPr>
          <a:xfrm>
            <a:off x="0" y="2615362"/>
            <a:ext cx="233308" cy="1059385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CC098333-D1D4-28EC-1DAD-6A66AAA42C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989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3333C7-B0E5-410F-9A54-E42DDE584633}" type="datetime1">
              <a:rPr lang="en-GB" smtClean="0"/>
              <a:t>30/09/2025</a:t>
            </a:fld>
            <a:endParaRPr lang="en-GB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32618D1-972A-4239-0A70-467067C99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5471" y="6356350"/>
            <a:ext cx="56795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0B0A727-654D-936F-D330-4D04914C4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205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2800" b="1" smtClean="0">
                <a:solidFill>
                  <a:srgbClr val="51000E"/>
                </a:solidFill>
              </a:defRPr>
            </a:lvl1pPr>
          </a:lstStyle>
          <a:p>
            <a:fld id="{A6E1AAD7-A3BB-4FE0-B4D7-F849263801E4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0125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459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1FEBC-6839-3E22-82B3-353A026D9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4E5FE5-455A-29B6-9124-33DDBBE7C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FB49F-38ED-4B53-A7B8-444E4FEE7ADA}" type="datetime1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4BB59-0FC9-CAFF-7B05-B76B6F43E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4F59AD-B1D7-F30D-B672-30CC4D3D4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t>‹N›</a:t>
            </a:fld>
            <a:endParaRPr lang="en-GB"/>
          </a:p>
        </p:txBody>
      </p:sp>
      <p:sp>
        <p:nvSpPr>
          <p:cNvPr id="10" name="Rettangolo 12">
            <a:extLst>
              <a:ext uri="{FF2B5EF4-FFF2-40B4-BE49-F238E27FC236}">
                <a16:creationId xmlns:a16="http://schemas.microsoft.com/office/drawing/2014/main" id="{F11BAAF1-B25A-14F7-8C19-95D413BA5C05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1" name="Rettangolo 13">
            <a:extLst>
              <a:ext uri="{FF2B5EF4-FFF2-40B4-BE49-F238E27FC236}">
                <a16:creationId xmlns:a16="http://schemas.microsoft.com/office/drawing/2014/main" id="{859516B6-AA93-5914-1763-93DE162DA2EE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4">
            <a:extLst>
              <a:ext uri="{FF2B5EF4-FFF2-40B4-BE49-F238E27FC236}">
                <a16:creationId xmlns:a16="http://schemas.microsoft.com/office/drawing/2014/main" id="{E3BA9BC1-BF8B-0AC4-9D32-A755074EE79C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2619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7EED7B-A9C7-D948-C71D-8EF2C5613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8D39-7059-41C1-8ACD-C74FFFD0D45B}" type="datetime1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0EDF59-39EC-5847-CA82-4603EAF5F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15D061-E94A-AAF7-80D9-CCE1DEA27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t>‹N›</a:t>
            </a:fld>
            <a:endParaRPr lang="en-GB"/>
          </a:p>
        </p:txBody>
      </p:sp>
      <p:sp>
        <p:nvSpPr>
          <p:cNvPr id="8" name="Rettangolo 12">
            <a:extLst>
              <a:ext uri="{FF2B5EF4-FFF2-40B4-BE49-F238E27FC236}">
                <a16:creationId xmlns:a16="http://schemas.microsoft.com/office/drawing/2014/main" id="{E791C7EC-C931-D3D2-4EFF-08AFEEDF058C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9" name="Rettangolo 13">
            <a:extLst>
              <a:ext uri="{FF2B5EF4-FFF2-40B4-BE49-F238E27FC236}">
                <a16:creationId xmlns:a16="http://schemas.microsoft.com/office/drawing/2014/main" id="{816CFE42-77D2-B717-3812-1420451E7FD4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14">
            <a:extLst>
              <a:ext uri="{FF2B5EF4-FFF2-40B4-BE49-F238E27FC236}">
                <a16:creationId xmlns:a16="http://schemas.microsoft.com/office/drawing/2014/main" id="{6F264387-08E9-813C-4078-03AE3EE633B2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5702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C749F-6BE4-3510-B226-BA9703724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7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38C5A-9824-0BE6-E944-582A64F57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6686" y="987425"/>
            <a:ext cx="7557052" cy="5146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F2F6F6-593E-1DB6-51B1-0CA6737E6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3878" y="2057399"/>
            <a:ext cx="3932237" cy="40764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20BAE-4209-6085-BA8A-D42D256FA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0179-609D-49A5-BFC1-A143A4E98AE0}" type="datetime1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F4D35F-FB34-9914-4CBA-21AF329E4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DBEB0-DA42-1587-93AE-DAC8149B0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t>‹N›</a:t>
            </a:fld>
            <a:endParaRPr lang="en-GB"/>
          </a:p>
        </p:txBody>
      </p:sp>
      <p:sp>
        <p:nvSpPr>
          <p:cNvPr id="11" name="Rettangolo 12">
            <a:extLst>
              <a:ext uri="{FF2B5EF4-FFF2-40B4-BE49-F238E27FC236}">
                <a16:creationId xmlns:a16="http://schemas.microsoft.com/office/drawing/2014/main" id="{E00B1782-5C9A-FEE0-B591-355B641EE79D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2" name="Rettangolo 13">
            <a:extLst>
              <a:ext uri="{FF2B5EF4-FFF2-40B4-BE49-F238E27FC236}">
                <a16:creationId xmlns:a16="http://schemas.microsoft.com/office/drawing/2014/main" id="{17F0F037-7378-19CE-8CD0-D14AA4380F98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4">
            <a:extLst>
              <a:ext uri="{FF2B5EF4-FFF2-40B4-BE49-F238E27FC236}">
                <a16:creationId xmlns:a16="http://schemas.microsoft.com/office/drawing/2014/main" id="{213DEDFA-EA56-452F-D697-8CA287976BC9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797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08A75-A413-CC6A-3D2E-4A1173E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C97EC-E596-6F71-F103-7B3F3C6D8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85" y="1630837"/>
            <a:ext cx="11098223" cy="45461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EB087-21DB-A412-4C25-E0B73558E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9628-B120-4921-8FDD-08A10CF1F8B8}" type="datetime1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F5256-83B4-CDAF-0566-4B5E2EE4E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82BD5-2DBD-76EE-4DA6-38FEF5A85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A6E1AAD7-A3BB-4FE0-B4D7-F849263801E4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A108831-42EE-5115-ED70-549A72B7E91D}"/>
              </a:ext>
            </a:extLst>
          </p:cNvPr>
          <p:cNvSpPr txBox="1">
            <a:spLocks/>
          </p:cNvSpPr>
          <p:nvPr userDrawn="1"/>
        </p:nvSpPr>
        <p:spPr>
          <a:xfrm>
            <a:off x="609601" y="990092"/>
            <a:ext cx="11357112" cy="569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0">
                <a:solidFill>
                  <a:srgbClr val="B44900"/>
                </a:solidFill>
                <a:latin typeface="+mn-lt"/>
              </a:rPr>
              <a:t>Click to edit Master title style</a:t>
            </a:r>
            <a:endParaRPr lang="en-GB" sz="2800" b="0">
              <a:solidFill>
                <a:srgbClr val="B44900"/>
              </a:solidFill>
              <a:latin typeface="+mn-lt"/>
            </a:endParaRPr>
          </a:p>
        </p:txBody>
      </p:sp>
      <p:sp>
        <p:nvSpPr>
          <p:cNvPr id="12" name="Rettangolo 12">
            <a:extLst>
              <a:ext uri="{FF2B5EF4-FFF2-40B4-BE49-F238E27FC236}">
                <a16:creationId xmlns:a16="http://schemas.microsoft.com/office/drawing/2014/main" id="{A423CB19-2AC2-4B93-83C7-D9C79D3B79F3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3" name="Rettangolo 13">
            <a:extLst>
              <a:ext uri="{FF2B5EF4-FFF2-40B4-BE49-F238E27FC236}">
                <a16:creationId xmlns:a16="http://schemas.microsoft.com/office/drawing/2014/main" id="{C856B7AB-834E-D654-0C1E-37BA7A5F2659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14">
            <a:extLst>
              <a:ext uri="{FF2B5EF4-FFF2-40B4-BE49-F238E27FC236}">
                <a16:creationId xmlns:a16="http://schemas.microsoft.com/office/drawing/2014/main" id="{2315766A-E9AC-8BAA-6E03-EB15739736AA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427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C9123-C075-C3CB-C943-062073894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2A56E-15E8-40F0-8006-228EA1C89E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023258"/>
            <a:ext cx="5616000" cy="5153706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A5E42-E764-EDF8-C613-B3DEF216C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0712" y="1023258"/>
            <a:ext cx="5616000" cy="5153706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710F2B-B3E7-81FC-F3ED-8F6911938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D23A5-9F99-4E9E-A633-7712C689621C}" type="datetime1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FD5270-27B2-CC08-4242-6D0F0DA9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C3AE7-4BC2-8440-893F-34FC97506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A6E1AAD7-A3BB-4FE0-B4D7-F849263801E4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16" name="Rettangolo 12">
            <a:extLst>
              <a:ext uri="{FF2B5EF4-FFF2-40B4-BE49-F238E27FC236}">
                <a16:creationId xmlns:a16="http://schemas.microsoft.com/office/drawing/2014/main" id="{18307BED-F974-F6E4-2FB5-E0D101422600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7" name="Rettangolo 13">
            <a:extLst>
              <a:ext uri="{FF2B5EF4-FFF2-40B4-BE49-F238E27FC236}">
                <a16:creationId xmlns:a16="http://schemas.microsoft.com/office/drawing/2014/main" id="{0D051BCB-76B9-E8A0-700F-B97ACCC9DF40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4">
            <a:extLst>
              <a:ext uri="{FF2B5EF4-FFF2-40B4-BE49-F238E27FC236}">
                <a16:creationId xmlns:a16="http://schemas.microsoft.com/office/drawing/2014/main" id="{106A2E8E-AB2E-D7D8-9182-3B0D23A8C003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179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F59170-6AF2-B3BF-5A87-C007468F9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998674"/>
            <a:ext cx="5654175" cy="58700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208A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71B3CD-E775-D449-4730-D25C12EEE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E68AF-31E1-4251-BCA9-5AC343CA0749}" type="datetime1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023BC9-E1D6-8455-5415-4B349218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6C6265-5943-FABD-0786-913BC6CA7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t>‹N›</a:t>
            </a:fld>
            <a:endParaRPr lang="en-GB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2AD2123-A399-0E43-A6CE-853C4A70F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9300"/>
            <a:ext cx="11357112" cy="66140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GB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DE3C393-E262-9541-5155-9B41A2999AC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601" y="1659118"/>
            <a:ext cx="5654175" cy="45178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2AB022B-910B-1C47-6DB1-3D18170B8A7D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37615" y="998674"/>
            <a:ext cx="5769903" cy="58700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208A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E70163E-C6B7-5713-39CD-38CD36B8DE2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340929" y="1659118"/>
            <a:ext cx="5654174" cy="45178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Rettangolo 12">
            <a:extLst>
              <a:ext uri="{FF2B5EF4-FFF2-40B4-BE49-F238E27FC236}">
                <a16:creationId xmlns:a16="http://schemas.microsoft.com/office/drawing/2014/main" id="{702F25BD-5DC5-8864-28CA-93778E7CE91D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7" name="Rettangolo 13">
            <a:extLst>
              <a:ext uri="{FF2B5EF4-FFF2-40B4-BE49-F238E27FC236}">
                <a16:creationId xmlns:a16="http://schemas.microsoft.com/office/drawing/2014/main" id="{E5C9BF6E-D79B-CE01-2EF6-8A576622B2AD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4">
            <a:extLst>
              <a:ext uri="{FF2B5EF4-FFF2-40B4-BE49-F238E27FC236}">
                <a16:creationId xmlns:a16="http://schemas.microsoft.com/office/drawing/2014/main" id="{36CBE276-3A8D-8CB0-C6E3-9BEA1BDCC1D4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14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08A75-A413-CC6A-3D2E-4A1173E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C97EC-E596-6F71-F103-7B3F3C6D8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36746"/>
            <a:ext cx="11098223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EB087-21DB-A412-4C25-E0B73558E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8B07F-6A89-4A57-88BD-1AFD5E9592AB}" type="datetime1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F5256-83B4-CDAF-0566-4B5E2EE4E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82BD5-2DBD-76EE-4DA6-38FEF5A85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A6E1AAD7-A3BB-4FE0-B4D7-F849263801E4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A25121-F804-18AB-5208-EE3B9D1BE08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" y="3679372"/>
            <a:ext cx="11098223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Rettangolo 12">
            <a:extLst>
              <a:ext uri="{FF2B5EF4-FFF2-40B4-BE49-F238E27FC236}">
                <a16:creationId xmlns:a16="http://schemas.microsoft.com/office/drawing/2014/main" id="{D3DE4F4B-7051-2E3D-384D-16E7EADECF8B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20" name="Rettangolo 13">
            <a:extLst>
              <a:ext uri="{FF2B5EF4-FFF2-40B4-BE49-F238E27FC236}">
                <a16:creationId xmlns:a16="http://schemas.microsoft.com/office/drawing/2014/main" id="{FC33D1C1-BAC8-1C46-5E40-53E605B1231B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Rettangolo 14">
            <a:extLst>
              <a:ext uri="{FF2B5EF4-FFF2-40B4-BE49-F238E27FC236}">
                <a16:creationId xmlns:a16="http://schemas.microsoft.com/office/drawing/2014/main" id="{B16B602B-8FEF-3BE7-8B1A-BBD3FE224F0B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5801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08A75-A413-CC6A-3D2E-4A1173E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C97EC-E596-6F71-F103-7B3F3C6D8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23258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EB087-21DB-A412-4C25-E0B73558E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14824-2939-4411-BB55-9C52BC43DC9A}" type="datetime1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F5256-83B4-CDAF-0566-4B5E2EE4E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82BD5-2DBD-76EE-4DA6-38FEF5A85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A6E1AAD7-A3BB-4FE0-B4D7-F849263801E4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A25121-F804-18AB-5208-EE3B9D1BE08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" y="3710153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E7B8577-9BD2-3F43-3D51-FA267417334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350712" y="1023258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3759253-2B69-7C3D-B0C5-C7BF263B2A7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350712" y="3710153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Rettangolo 12">
            <a:extLst>
              <a:ext uri="{FF2B5EF4-FFF2-40B4-BE49-F238E27FC236}">
                <a16:creationId xmlns:a16="http://schemas.microsoft.com/office/drawing/2014/main" id="{8D0A4459-A897-4963-0DE3-2596FCCC1AF0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23" name="Rettangolo 13">
            <a:extLst>
              <a:ext uri="{FF2B5EF4-FFF2-40B4-BE49-F238E27FC236}">
                <a16:creationId xmlns:a16="http://schemas.microsoft.com/office/drawing/2014/main" id="{5708BD41-457B-96FC-2E0E-DF20A89F09E5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Rettangolo 14">
            <a:extLst>
              <a:ext uri="{FF2B5EF4-FFF2-40B4-BE49-F238E27FC236}">
                <a16:creationId xmlns:a16="http://schemas.microsoft.com/office/drawing/2014/main" id="{E968AC5B-BB62-357E-3E20-8AA0D9246058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97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08A75-A413-CC6A-3D2E-4A1173E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C97EC-E596-6F71-F103-7B3F3C6D8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23258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EB087-21DB-A412-4C25-E0B73558E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DC47-A397-48D6-A421-21D8EEEB394F}" type="datetime1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F5256-83B4-CDAF-0566-4B5E2EE4E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82BD5-2DBD-76EE-4DA6-38FEF5A85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A6E1AAD7-A3BB-4FE0-B4D7-F849263801E4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A25121-F804-18AB-5208-EE3B9D1BE08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" y="3734809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E7B8577-9BD2-3F43-3D51-FA267417334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350712" y="1023259"/>
            <a:ext cx="5616000" cy="5231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Rettangolo 12">
            <a:extLst>
              <a:ext uri="{FF2B5EF4-FFF2-40B4-BE49-F238E27FC236}">
                <a16:creationId xmlns:a16="http://schemas.microsoft.com/office/drawing/2014/main" id="{39392E06-5EEA-FA3F-D74E-5C8278EB5C2C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5" name="Rettangolo 13">
            <a:extLst>
              <a:ext uri="{FF2B5EF4-FFF2-40B4-BE49-F238E27FC236}">
                <a16:creationId xmlns:a16="http://schemas.microsoft.com/office/drawing/2014/main" id="{91C67CB5-20CE-2599-1EB9-FC753F506BB5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4">
            <a:extLst>
              <a:ext uri="{FF2B5EF4-FFF2-40B4-BE49-F238E27FC236}">
                <a16:creationId xmlns:a16="http://schemas.microsoft.com/office/drawing/2014/main" id="{8EBA9F1E-6357-B2F7-873B-103E852FFED5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4540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21AC470-50A8-036A-FAEC-EBF02407CBC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09600" y="1023259"/>
            <a:ext cx="5616000" cy="5231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708A75-A413-CC6A-3D2E-4A1173E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C97EC-E596-6F71-F103-7B3F3C6D8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712" y="1023258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EB087-21DB-A412-4C25-E0B73558E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DC47-A397-48D6-A421-21D8EEEB394F}" type="datetime1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F5256-83B4-CDAF-0566-4B5E2EE4E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82BD5-2DBD-76EE-4DA6-38FEF5A85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A6E1AAD7-A3BB-4FE0-B4D7-F849263801E4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A25121-F804-18AB-5208-EE3B9D1BE08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50712" y="3734809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Rettangolo 12">
            <a:extLst>
              <a:ext uri="{FF2B5EF4-FFF2-40B4-BE49-F238E27FC236}">
                <a16:creationId xmlns:a16="http://schemas.microsoft.com/office/drawing/2014/main" id="{D4387450-1227-1026-0399-0C30A95BF252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5" name="Rettangolo 13">
            <a:extLst>
              <a:ext uri="{FF2B5EF4-FFF2-40B4-BE49-F238E27FC236}">
                <a16:creationId xmlns:a16="http://schemas.microsoft.com/office/drawing/2014/main" id="{09D561F6-B5C1-9565-92DB-40509C078491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4">
            <a:extLst>
              <a:ext uri="{FF2B5EF4-FFF2-40B4-BE49-F238E27FC236}">
                <a16:creationId xmlns:a16="http://schemas.microsoft.com/office/drawing/2014/main" id="{E3B4B853-4279-D0AF-B3B1-FE1E8F58F7C8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4143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horizontal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08A75-A413-CC6A-3D2E-4A1173E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C97EC-E596-6F71-F103-7B3F3C6D8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23258"/>
            <a:ext cx="11357112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EB087-21DB-A412-4C25-E0B73558E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14824-2939-4411-BB55-9C52BC43DC9A}" type="datetime1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F5256-83B4-CDAF-0566-4B5E2EE4E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82BD5-2DBD-76EE-4DA6-38FEF5A85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A6E1AAD7-A3BB-4FE0-B4D7-F849263801E4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A25121-F804-18AB-5208-EE3B9D1BE08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" y="3734809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3759253-2B69-7C3D-B0C5-C7BF263B2A7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350712" y="3734809"/>
            <a:ext cx="5616000" cy="25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Rettangolo 12">
            <a:extLst>
              <a:ext uri="{FF2B5EF4-FFF2-40B4-BE49-F238E27FC236}">
                <a16:creationId xmlns:a16="http://schemas.microsoft.com/office/drawing/2014/main" id="{38A7DD0C-492F-E762-D10C-5DB902DF4DA8}"/>
              </a:ext>
            </a:extLst>
          </p:cNvPr>
          <p:cNvSpPr/>
          <p:nvPr userDrawn="1"/>
        </p:nvSpPr>
        <p:spPr>
          <a:xfrm>
            <a:off x="-608" y="1066800"/>
            <a:ext cx="233916" cy="2726839"/>
          </a:xfrm>
          <a:prstGeom prst="rect">
            <a:avLst/>
          </a:prstGeom>
          <a:solidFill>
            <a:srgbClr val="F20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5" name="Rettangolo 13">
            <a:extLst>
              <a:ext uri="{FF2B5EF4-FFF2-40B4-BE49-F238E27FC236}">
                <a16:creationId xmlns:a16="http://schemas.microsoft.com/office/drawing/2014/main" id="{7DAF4FD9-5564-D3BC-4344-5AE901D44088}"/>
              </a:ext>
            </a:extLst>
          </p:cNvPr>
          <p:cNvSpPr/>
          <p:nvPr userDrawn="1"/>
        </p:nvSpPr>
        <p:spPr>
          <a:xfrm>
            <a:off x="-608" y="3793639"/>
            <a:ext cx="233916" cy="1605093"/>
          </a:xfrm>
          <a:prstGeom prst="rect">
            <a:avLst/>
          </a:prstGeom>
          <a:solidFill>
            <a:srgbClr val="5100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4">
            <a:extLst>
              <a:ext uri="{FF2B5EF4-FFF2-40B4-BE49-F238E27FC236}">
                <a16:creationId xmlns:a16="http://schemas.microsoft.com/office/drawing/2014/main" id="{8451DEE5-9F00-E2DA-A1ED-FD6EF91B56F0}"/>
              </a:ext>
            </a:extLst>
          </p:cNvPr>
          <p:cNvSpPr/>
          <p:nvPr userDrawn="1"/>
        </p:nvSpPr>
        <p:spPr>
          <a:xfrm>
            <a:off x="0" y="5398742"/>
            <a:ext cx="233308" cy="733286"/>
          </a:xfrm>
          <a:prstGeom prst="rect">
            <a:avLst/>
          </a:prstGeom>
          <a:solidFill>
            <a:srgbClr val="B00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48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05E32A-04B9-0EA9-1C46-27B536FF2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9300"/>
            <a:ext cx="11357112" cy="6614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DD5F7-EF10-DE73-C0C2-7578615F4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061358"/>
            <a:ext cx="11098223" cy="51156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l" defTabSz="5400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3"/>
              </a:buClr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9EE2C-1764-9776-F6C7-DF67B2C2A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3333C7-B0E5-410F-9A54-E42DDE584633}" type="datetime1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BF2F7-DEB0-DDF4-A59A-64E1AB01B3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90257" y="6356350"/>
            <a:ext cx="5294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2526D-6C79-EB3A-490B-B5DE3BC417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205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2800" b="1" smtClean="0">
                <a:solidFill>
                  <a:srgbClr val="51000E"/>
                </a:solidFill>
              </a:defRPr>
            </a:lvl1pPr>
          </a:lstStyle>
          <a:p>
            <a:fld id="{A6E1AAD7-A3BB-4FE0-B4D7-F849263801E4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90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52" r:id="rId3"/>
    <p:sldLayoutId id="2147483653" r:id="rId4"/>
    <p:sldLayoutId id="2147483661" r:id="rId5"/>
    <p:sldLayoutId id="2147483662" r:id="rId6"/>
    <p:sldLayoutId id="2147483663" r:id="rId7"/>
    <p:sldLayoutId id="2147483665" r:id="rId8"/>
    <p:sldLayoutId id="2147483664" r:id="rId9"/>
    <p:sldLayoutId id="2147483666" r:id="rId10"/>
    <p:sldLayoutId id="2147483669" r:id="rId11"/>
    <p:sldLayoutId id="2147483670" r:id="rId12"/>
    <p:sldLayoutId id="2147483654" r:id="rId13"/>
    <p:sldLayoutId id="2147483655" r:id="rId14"/>
    <p:sldLayoutId id="2147483656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3600" b="1" kern="1200">
          <a:solidFill>
            <a:srgbClr val="B00221"/>
          </a:solidFill>
          <a:latin typeface="Source Sans Pro" panose="020B0503030403020204" pitchFamily="34" charset="77"/>
          <a:ea typeface="+mn-ea"/>
          <a:cs typeface="+mn-cs"/>
        </a:defRPr>
      </a:lvl1pPr>
    </p:titleStyle>
    <p:bodyStyle>
      <a:lvl1pPr marL="0" indent="0" algn="l" defTabSz="540000" rtl="0" eaLnBrk="1" latinLnBrk="0" hangingPunct="1">
        <a:lnSpc>
          <a:spcPct val="100000"/>
        </a:lnSpc>
        <a:spcBef>
          <a:spcPts val="1000"/>
        </a:spcBef>
        <a:buClr>
          <a:srgbClr val="F208A3"/>
        </a:buClr>
        <a:buFont typeface="Wingdings" panose="05000000000000000000" pitchFamily="2" charset="2"/>
        <a:buNone/>
        <a:defRPr lang="en-US" sz="2100" b="1" kern="1200" smtClean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540000" rtl="0" eaLnBrk="1" latinLnBrk="0" hangingPunct="1">
        <a:lnSpc>
          <a:spcPct val="100000"/>
        </a:lnSpc>
        <a:spcBef>
          <a:spcPts val="500"/>
        </a:spcBef>
        <a:buClr>
          <a:srgbClr val="F208A3"/>
        </a:buClr>
        <a:buFontTx/>
        <a:buNone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228600" indent="-228600" algn="l" defTabSz="540000" rtl="0" eaLnBrk="1" latinLnBrk="0" hangingPunct="1">
        <a:lnSpc>
          <a:spcPct val="100000"/>
        </a:lnSpc>
        <a:spcBef>
          <a:spcPts val="500"/>
        </a:spcBef>
        <a:buClr>
          <a:srgbClr val="F208A3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536575" indent="-228600" algn="l" defTabSz="540000" rtl="0" eaLnBrk="1" latinLnBrk="0" hangingPunct="1">
        <a:lnSpc>
          <a:spcPct val="100000"/>
        </a:lnSpc>
        <a:spcBef>
          <a:spcPts val="500"/>
        </a:spcBef>
        <a:buClr>
          <a:srgbClr val="B0022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809625" indent="-228600" algn="l" defTabSz="540000" rtl="0" eaLnBrk="1" latinLnBrk="0" hangingPunct="1">
        <a:lnSpc>
          <a:spcPct val="100000"/>
        </a:lnSpc>
        <a:spcBef>
          <a:spcPts val="500"/>
        </a:spcBef>
        <a:buClr>
          <a:srgbClr val="51000E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alentina.bianchi@unisi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acomo.romano@unisi.i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scl.unisi.it/event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8E5E9A-40E2-C9E7-1B1B-3E0A7A1603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Language and Mind: </a:t>
            </a:r>
            <a:r>
              <a:rPr lang="it-IT" dirty="0" err="1"/>
              <a:t>Linguistics</a:t>
            </a:r>
            <a:r>
              <a:rPr lang="it-IT" dirty="0"/>
              <a:t> and cognitive studies</a:t>
            </a:r>
            <a:br>
              <a:rPr lang="it-IT" dirty="0"/>
            </a:br>
            <a:r>
              <a:rPr lang="it-IT" dirty="0"/>
              <a:t>First </a:t>
            </a:r>
            <a:r>
              <a:rPr lang="it-IT" dirty="0" err="1"/>
              <a:t>annual</a:t>
            </a:r>
            <a:r>
              <a:rPr lang="it-IT" dirty="0"/>
              <a:t> meeting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0D240FF-655D-CF9F-EC1C-B921837B10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WELCOME!</a:t>
            </a:r>
          </a:p>
        </p:txBody>
      </p:sp>
    </p:spTree>
    <p:extLst>
      <p:ext uri="{BB962C8B-B14F-4D97-AF65-F5344CB8AC3E}">
        <p14:creationId xmlns:p14="http://schemas.microsoft.com/office/powerpoint/2010/main" val="3642263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FFFBC-C143-DF9F-BE7A-38F1F57FE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D9B37-3309-FFA8-6E99-8A94B5E26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double degree </a:t>
            </a:r>
            <a:r>
              <a:rPr lang="it-IT" dirty="0" err="1"/>
              <a:t>program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C44DC-3FC3-3CA6-C22D-38C30ADD3EB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0" y="1066800"/>
            <a:ext cx="10771991" cy="5110163"/>
          </a:xfrm>
        </p:spPr>
        <p:txBody>
          <a:bodyPr/>
          <a:lstStyle/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UNIVERSITÀ DI SIENA – Language and Mind: Linguistics and Cognitive Studies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UNIVERSITÉ PARIS 1 PANTHEON-SORBONNE - Master « Philosophie», 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parcours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« 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Logique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et Philosophie des Sciences».  Language of teaching: French (minimum level required: 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B1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 their first-year students in the MA Language and Mind. Linguistics and cognitive studies have the opportunity to participate in the selection for a Double Degree program with the Université Paris 1 Panthéon - Sorbonne.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Successful candidates spend their second year at the Université Paris 1 Panthéon - Sorbonne.</a:t>
            </a:r>
            <a:b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</a:b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thesis is written in French or in English and discussed in both Universities.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Participation in the Double Degree favors the gain of further perspectives on topics related to logic, philosophy of science, cognitive and language studies developed in Paris.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PROGRAM COORDINATORS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University of Siena - Prof. Salvatore Pistoia Reda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Université Paris 1 Panthéon-Sorbonne - Prof. Maximilian Kistler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DD9C70-17B9-C94E-06D3-54DBE63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025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8B61F-1D42-3299-BBE8-6E6AB81DE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AC865-CC39-CDCC-638A-AF4D1029D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Who are </a:t>
            </a:r>
            <a:r>
              <a:rPr lang="it-IT" dirty="0" err="1"/>
              <a:t>we</a:t>
            </a:r>
            <a:r>
              <a:rPr lang="it-IT" dirty="0"/>
              <a:t>? The </a:t>
            </a:r>
            <a:r>
              <a:rPr lang="it-IT" dirty="0" err="1"/>
              <a:t>L&amp;M</a:t>
            </a:r>
            <a:r>
              <a:rPr lang="it-IT" dirty="0"/>
              <a:t> community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C88C8-8B71-5ACA-4C1C-9CEF56C60FE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0" y="1066800"/>
            <a:ext cx="11098223" cy="5110163"/>
          </a:xfrm>
        </p:spPr>
        <p:txBody>
          <a:bodyPr/>
          <a:lstStyle/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6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285750" lvl="0" indent="-285750">
              <a:spcBef>
                <a:spcPts val="0"/>
              </a:spcBef>
              <a:buClr>
                <a:schemeClr val="dk1"/>
              </a:buClr>
              <a:buSzPts val="2000"/>
              <a:buFont typeface="Wingdings" panose="05000000000000000000" pitchFamily="2" charset="2"/>
              <a:buChar char="v"/>
            </a:pP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We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meet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regularly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</a:t>
            </a:r>
            <a:r>
              <a:rPr lang="it-IT" sz="1600" b="0" dirty="0">
                <a:solidFill>
                  <a:srgbClr val="0432FF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3 meetings </a:t>
            </a: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every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year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 to </a:t>
            </a: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discuss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what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we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are </a:t>
            </a: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doing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, and </a:t>
            </a: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what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we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600" b="0" dirty="0">
                <a:solidFill>
                  <a:srgbClr val="000000"/>
                </a:solidFill>
                <a:latin typeface="Avenir Next LT Pro" panose="020B0504020202020204" pitchFamily="34" charset="0"/>
                <a:sym typeface="Arial"/>
              </a:rPr>
              <a:t> 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are </a:t>
            </a:r>
            <a:r>
              <a:rPr lang="it-IT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going</a:t>
            </a:r>
            <a:r>
              <a:rPr lang="it-IT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to do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ts val="2000"/>
            </a:pPr>
            <a:endParaRPr lang="it-IT" sz="1600" b="0" dirty="0">
              <a:solidFill>
                <a:schemeClr val="dk1"/>
              </a:solidFill>
              <a:latin typeface="Avenir Next LT Pro" panose="020B0504020202020204" pitchFamily="34" charset="0"/>
              <a:sym typeface="Avenir"/>
            </a:endParaRPr>
          </a:p>
          <a:p>
            <a:pPr marL="342900" indent="-342900">
              <a:buClr>
                <a:schemeClr val="dk1"/>
              </a:buClr>
              <a:buSzPts val="2000"/>
              <a:buFont typeface="Wingdings" panose="05000000000000000000" pitchFamily="2" charset="2"/>
              <a:buChar char="v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We support individual learning by close contact between students and professors</a:t>
            </a:r>
          </a:p>
          <a:p>
            <a:pPr marL="342900" indent="-342900">
              <a:buClr>
                <a:schemeClr val="dk1"/>
              </a:buClr>
              <a:buSzPts val="2000"/>
              <a:buFont typeface="Wingdings" panose="05000000000000000000" pitchFamily="2" charset="2"/>
              <a:buChar char="v"/>
            </a:pPr>
            <a:endParaRPr lang="en-US" sz="16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285750" lvl="0" indent="-28575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Wingdings" panose="05000000000000000000" pitchFamily="2" charset="2"/>
              <a:buChar char="v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Didactics Committee </a:t>
            </a:r>
          </a:p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ts val="1800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–  organizes and monitors the working of the didactic activities </a:t>
            </a:r>
            <a:endParaRPr lang="en-US" sz="16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–  examines students’ requests about their study plans </a:t>
            </a:r>
            <a:b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</a:b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–  discusses issues raised by the students </a:t>
            </a:r>
            <a:r>
              <a:rPr lang="en-US" sz="1600" b="0" dirty="0">
                <a:solidFill>
                  <a:srgbClr val="0432FF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through their representatives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6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Valentina Bianchi (President) 				</a:t>
            </a: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  <a:hlinkClick r:id="rId3"/>
              </a:rPr>
              <a:t>valentina.bianchi@unisi.it</a:t>
            </a:r>
            <a:endParaRPr lang="en-US" sz="16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Jan </a:t>
            </a:r>
            <a:r>
              <a:rPr lang="en-US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Casalicchio</a:t>
            </a: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						jan.casalicchio@unisi.it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Salvatore Pistoia Reda					salvatore.pistoiareda@unisi.it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Giacomo Romano					g</a:t>
            </a: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  <a:hlinkClick r:id="rId4"/>
              </a:rPr>
              <a:t>iacomo.romano@unisi.it</a:t>
            </a:r>
            <a:endParaRPr lang="en-US" sz="16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Miti Valeria Olivieri (student representative)	m.olivieri18@student.unisi.it</a:t>
            </a:r>
          </a:p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Ali Yusuf </a:t>
            </a:r>
            <a:r>
              <a:rPr lang="en-US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Camci</a:t>
            </a: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(student representative)		</a:t>
            </a:r>
            <a:r>
              <a:rPr lang="en-US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a.camci@student.unisi,it</a:t>
            </a:r>
            <a:endParaRPr lang="en-US" sz="16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Sofia </a:t>
            </a:r>
            <a:r>
              <a:rPr lang="en-US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Goltsman</a:t>
            </a: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(student representative)		s.goltsman@student.unisi.it</a:t>
            </a:r>
          </a:p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Ebrahim </a:t>
            </a:r>
            <a:r>
              <a:rPr lang="en-US" sz="16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Ahmanidia</a:t>
            </a:r>
            <a:r>
              <a:rPr lang="en-US" sz="16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(student representative) 	e.ahmanidia@student.unisi.it</a:t>
            </a:r>
          </a:p>
          <a:p>
            <a:pPr marL="0" lvl="2" indent="0">
              <a:buNone/>
            </a:pPr>
            <a:endParaRPr lang="en-GB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A63BD-8CF2-BDDA-4797-FFF77CF75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1395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8CA7A-0192-767D-6336-D65A9BC20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F1C8A-CD2F-0EBA-C021-F6B88BE15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Study plan – </a:t>
            </a:r>
            <a:r>
              <a:rPr lang="it-IT" dirty="0" err="1"/>
              <a:t>cohort</a:t>
            </a:r>
            <a:r>
              <a:rPr lang="it-IT" dirty="0"/>
              <a:t> 2025-26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A56DC-5F20-3AD5-EBEE-71F411923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8" name="Immagine 7" descr="Immagine che contiene testo, schermata, numero, Parallelo&#10;&#10;Il contenuto generato dall'IA potrebbe non essere corretto.">
            <a:extLst>
              <a:ext uri="{FF2B5EF4-FFF2-40B4-BE49-F238E27FC236}">
                <a16:creationId xmlns:a16="http://schemas.microsoft.com/office/drawing/2014/main" id="{650C9D2F-90A5-C86F-C786-B89EED711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703" y="689580"/>
            <a:ext cx="8928243" cy="607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231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C700C-C03D-BA05-DEA2-E848AE9C5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A9831-B04C-D745-B71E-EE684AAF3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Study plan – </a:t>
            </a:r>
            <a:r>
              <a:rPr lang="it-IT" dirty="0" err="1"/>
              <a:t>cohort</a:t>
            </a:r>
            <a:r>
              <a:rPr lang="it-IT" dirty="0"/>
              <a:t> 2025-26</a:t>
            </a:r>
            <a:endParaRPr lang="en-GB" dirty="0"/>
          </a:p>
        </p:txBody>
      </p:sp>
      <p:pic>
        <p:nvPicPr>
          <p:cNvPr id="6" name="Segnaposto contenuto 5" descr="Immagine che contiene testo, schermata, Parallelo, numero&#10;&#10;Il contenuto generato dall'IA potrebbe non essere corretto.">
            <a:extLst>
              <a:ext uri="{FF2B5EF4-FFF2-40B4-BE49-F238E27FC236}">
                <a16:creationId xmlns:a16="http://schemas.microsoft.com/office/drawing/2014/main" id="{D8163EA8-2D22-E857-2BA0-DF943A6453A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341" y="718534"/>
            <a:ext cx="8886020" cy="5886774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8A519E-8D27-3E95-1920-B3AAE5447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8399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C7F2C-42D9-6762-BBC8-A8DD272FB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1CF9A-EEC6-AF86-EE8D-A2113FB54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Evaluation of </a:t>
            </a:r>
            <a:r>
              <a:rPr lang="it-IT" dirty="0" err="1"/>
              <a:t>didactic</a:t>
            </a:r>
            <a:r>
              <a:rPr lang="it-IT" dirty="0"/>
              <a:t> activities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93233-256C-7203-BC29-C039A6EB0F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0" y="1066800"/>
            <a:ext cx="10771991" cy="5110163"/>
          </a:xfrm>
        </p:spPr>
        <p:txBody>
          <a:bodyPr/>
          <a:lstStyle/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Towards the end of each module, you will be invited to fill in an </a:t>
            </a:r>
            <a:r>
              <a:rPr lang="en-US" sz="1800" b="0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evaluation questionnaire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This is not compulsory, but it is crucial in order to </a:t>
            </a:r>
            <a:r>
              <a:rPr lang="en-US" sz="1800" b="0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identify any problems 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related to the course and </a:t>
            </a:r>
            <a:r>
              <a:rPr lang="en-US" sz="1800" b="0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improve the didactic activities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The results of the questionnaires are available to each instructor, and if authorized by the instructor, also on the public webpage (alas, in Italian only):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https://www.unisi.it/didattica/rilevazione-opinione-studenti-e-studentesse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They are </a:t>
            </a:r>
            <a:r>
              <a:rPr lang="en-US" sz="1800" b="0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discussed in the </a:t>
            </a:r>
            <a:r>
              <a:rPr lang="en-US" sz="1800" b="0" dirty="0" err="1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L&amp;M</a:t>
            </a:r>
            <a:r>
              <a:rPr lang="en-US" sz="1800" b="0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annual meeting 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that follows the publication of the results; in the meetings of the Teaching Committee, of the Teaching Board, of the students-professors Committee (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CPSD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) of the Department.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Any problems can also be communicated to the Teaching Committee through the </a:t>
            </a:r>
            <a:r>
              <a:rPr lang="en-US" sz="1800" b="0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student representatives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Also, in the second and the third annual meeting, during the discussion time.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CEFBB3-28B1-387A-FE75-8758DDB66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1116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67F31-768A-553E-CC6F-AEBFEF24F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0E17E-CF64-284D-9405-E133A6BFC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Second </a:t>
            </a:r>
            <a:r>
              <a:rPr lang="it-IT" dirty="0" err="1"/>
              <a:t>year</a:t>
            </a:r>
            <a:r>
              <a:rPr lang="it-IT" dirty="0"/>
              <a:t> – common activities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FFE60-1793-F867-83D9-283DFB5B106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0" y="1066800"/>
            <a:ext cx="10771991" cy="5110163"/>
          </a:xfrm>
        </p:spPr>
        <p:txBody>
          <a:bodyPr/>
          <a:lstStyle/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Two  «free choice» courses						12 credits</a:t>
            </a: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chosen by the student  from the MA-level courses offered in English at the University:</a:t>
            </a: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– if chosen among 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L&amp;M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courses, they are automatically accepted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– if chosen from another program, the choice must be approved by the Committee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NB: Language courses at the CLA </a:t>
            </a:r>
            <a:r>
              <a:rPr lang="en-US" sz="180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cannot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 be chosen as free credits.</a:t>
            </a: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Suitability English 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C1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(or 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C2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						3 credits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If not obtained  in your previous studies, contact the CLA  (</a:t>
            </a:r>
            <a:r>
              <a:rPr lang="en-US" sz="1800" b="0" u="sng" dirty="0">
                <a:solidFill>
                  <a:srgbClr val="0070C0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https://www.cla.unisi.it/en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</a:t>
            </a: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NB.  Other language courses can be registered as extra credits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Job training and guidance						3 credits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ts val="1800"/>
            </a:pPr>
            <a:r>
              <a:rPr lang="en-US" sz="1800" b="0" dirty="0">
                <a:solidFill>
                  <a:srgbClr val="0432FF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presentation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personal thesis project     + </a:t>
            </a: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participation in </a:t>
            </a:r>
            <a:r>
              <a:rPr lang="en-US" sz="1800" b="0" dirty="0">
                <a:solidFill>
                  <a:srgbClr val="0432FF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research seminars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and students’ thesis presentation sessions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Thesis project								18 credits</a:t>
            </a: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US" sz="1800" b="0" dirty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	</a:t>
            </a:r>
            <a:endParaRPr lang="en-US" sz="1800" b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FBF973-4A3F-CDBD-7E67-C64920121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8457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A6437-11E4-ADC9-8D4B-B262EEAC3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216B3-E658-B988-2769-A0F0F46B9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research</a:t>
            </a:r>
            <a:r>
              <a:rPr lang="it-IT" dirty="0"/>
              <a:t> </a:t>
            </a:r>
            <a:r>
              <a:rPr lang="it-IT" dirty="0" err="1"/>
              <a:t>seminars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85545-181D-64A3-3F43-F23974D3F91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0" y="1066800"/>
            <a:ext cx="10771991" cy="5110163"/>
          </a:xfrm>
        </p:spPr>
        <p:txBody>
          <a:bodyPr/>
          <a:lstStyle/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Inter-University Center for Cognitive Studies on Language (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CISCL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 regularly organizes </a:t>
            </a:r>
            <a:r>
              <a:rPr lang="en-US" sz="1800" b="0" dirty="0">
                <a:solidFill>
                  <a:srgbClr val="0432FF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 seminars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, both in presence and online, by the researchers of the center and by guests: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  <a:hlinkClick r:id="rId3"/>
              </a:rPr>
              <a:t>www.ciscl.unisi.it/events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		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Online seminars are also offered by the Milan branch of the Center (BIL group).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seminars are announced via the Newsletter, and also on the 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CISCl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website (section events).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852E2-4483-4B2B-AAB6-9C6C02BAA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9782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3F4CF-108E-8006-132C-02FCE0C2B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AABF6-5392-0EBD-EF79-D112C61B6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thesis</a:t>
            </a:r>
            <a:r>
              <a:rPr lang="it-IT" dirty="0"/>
              <a:t> project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C71F-F87C-7859-9550-394026B7C8A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0" y="1066800"/>
            <a:ext cx="10771991" cy="5110163"/>
          </a:xfrm>
        </p:spPr>
        <p:txBody>
          <a:bodyPr/>
          <a:lstStyle/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thesis project is assigned </a:t>
            </a:r>
            <a:r>
              <a:rPr lang="en-US" sz="1800" b="0" dirty="0">
                <a:solidFill>
                  <a:srgbClr val="0432FF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18 credits    	</a:t>
            </a: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It is supervised by one 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L&amp;M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professor			(</a:t>
            </a:r>
            <a:r>
              <a:rPr lang="en-US" sz="1800" b="0" i="1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relatore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dirty="0">
              <a:solidFill>
                <a:schemeClr val="dk1"/>
              </a:solidFill>
              <a:latin typeface="Avenir Next LT Pro" panose="020B0504020202020204" pitchFamily="34" charset="0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possibly with a co-supervisor (also external)		</a:t>
            </a:r>
            <a:r>
              <a:rPr lang="en-US" sz="1800" b="0" i="1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(co-</a:t>
            </a:r>
            <a:r>
              <a:rPr lang="en-US" sz="1800" b="0" i="1" dirty="0" err="1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relatore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)</a:t>
            </a: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Thesis reviewed by one 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L&amp;M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professor			(</a:t>
            </a:r>
            <a:r>
              <a:rPr lang="en-US" sz="1800" b="0" i="1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contro-relatore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and discussed in a </a:t>
            </a:r>
            <a:r>
              <a:rPr lang="en-US" sz="1800" b="0" dirty="0">
                <a:solidFill>
                  <a:srgbClr val="0000FF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public defense </a:t>
            </a:r>
            <a:r>
              <a:rPr lang="en-US" sz="1800" b="0" dirty="0"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(see academic calendar).</a:t>
            </a:r>
            <a:endParaRPr lang="en-US" sz="1800" b="0" dirty="0"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thesis is, on average, 70-100 pages: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	- theoretical discussion / critical overview of the literature on a topic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	- experimental thesis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See in Moodle: Language and Mind – thesis projects (password: LandM)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For a step-by-step guide.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u="sng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9490E-D90B-1F9E-5514-C4906485E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367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B4CDE-0D1D-F7DD-BB9C-D80C5D72C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97282-875E-47CE-8879-1B33EB011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Extra credits and internships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1409-8E67-BC65-4219-7B04718AB3D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0" y="1066800"/>
            <a:ext cx="10771991" cy="5110163"/>
          </a:xfrm>
        </p:spPr>
        <p:txBody>
          <a:bodyPr/>
          <a:lstStyle/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 addition to the regular 120 credits, it is possible to take extra exams </a:t>
            </a:r>
            <a:r>
              <a:rPr lang="en-US" sz="1800" b="0" dirty="0">
                <a:solidFill>
                  <a:srgbClr val="0432FF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up to 24 credits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.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choice of exams must be approved by the Committee.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extra credits are recorded in the student’s  diploma supplement (they are not computed in the average for the final degree).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Internships must be supervised by a professor: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sym typeface="Avenir"/>
            </a:endParaRPr>
          </a:p>
          <a:p>
            <a:pPr marL="538163" lvl="0" indent="-538163">
              <a:spcBef>
                <a:spcPts val="0"/>
              </a:spcBef>
              <a:buClr>
                <a:srgbClr val="000000"/>
              </a:buClr>
              <a:buSzPts val="2000"/>
              <a:buFontTx/>
              <a:buChar char="-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Internships at the Experimental Linguistics and Syntactic Cartography Lab</a:t>
            </a:r>
          </a:p>
          <a:p>
            <a:pPr marL="538163" lvl="0" indent="-538163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  	are supervised by the Director (prof. Moscati) – 4 per semester</a:t>
            </a:r>
          </a:p>
          <a:p>
            <a:pPr marL="538163" lvl="0" indent="-538163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   	possibly co-supervised by another </a:t>
            </a:r>
            <a:r>
              <a:rPr lang="en-US" sz="1800" b="0" dirty="0" err="1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L&amp;M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 professor (no limit)</a:t>
            </a:r>
          </a:p>
          <a:p>
            <a:pPr marL="538163" lvl="0" indent="-538163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   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Wingdings" panose="05000000000000000000" pitchFamily="2" charset="2"/>
              </a:rPr>
              <a:t>	</a:t>
            </a: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they add an “open badge” on collection and processing of linguistic data to the diploma supplement (in preparation)</a:t>
            </a:r>
          </a:p>
          <a:p>
            <a:pPr marL="538163" lvl="0" indent="-538163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sym typeface="Avenir"/>
            </a:endParaRPr>
          </a:p>
          <a:p>
            <a:pPr marL="538163" lvl="0" indent="-538163">
              <a:spcBef>
                <a:spcPts val="0"/>
              </a:spcBef>
              <a:buClr>
                <a:srgbClr val="000000"/>
              </a:buClr>
              <a:buSzPts val="2000"/>
              <a:buFontTx/>
              <a:buChar char="-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Other internships must be supervised by a professor; 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	they must be approved by the Committee;</a:t>
            </a:r>
            <a:b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</a:br>
            <a:r>
              <a:rPr lang="en-US" sz="1800" b="0" dirty="0">
                <a:solidFill>
                  <a:schemeClr val="dk1"/>
                </a:solidFill>
                <a:latin typeface="Avenir Next LT Pro" panose="020B0504020202020204" pitchFamily="34" charset="0"/>
                <a:sym typeface="Avenir"/>
              </a:rPr>
              <a:t> 	they are recorded in the curriculum as extra credits. </a:t>
            </a:r>
            <a:endParaRPr lang="en-US" sz="1800" b="0" dirty="0">
              <a:solidFill>
                <a:srgbClr val="000000"/>
              </a:solidFill>
              <a:latin typeface="Avenir Next LT Pro" panose="020B0504020202020204" pitchFamily="34" charset="0"/>
              <a:sym typeface="Arial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2000"/>
            </a:pPr>
            <a:endParaRPr lang="en-US" sz="1800" b="0" u="sng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SzPts val="1800"/>
            </a:pPr>
            <a:endParaRPr lang="en-US" sz="1800" b="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48D2A2-C16D-D78A-A4F5-ED49D4C75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AAD7-A3BB-4FE0-B4D7-F849263801E4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9711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elli mix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A8918"/>
      </a:accent1>
      <a:accent2>
        <a:srgbClr val="B0BF41"/>
      </a:accent2>
      <a:accent3>
        <a:srgbClr val="FD4431"/>
      </a:accent3>
      <a:accent4>
        <a:srgbClr val="50C49F"/>
      </a:accent4>
      <a:accent5>
        <a:srgbClr val="3B95C4"/>
      </a:accent5>
      <a:accent6>
        <a:srgbClr val="D361CE"/>
      </a:accent6>
      <a:hlink>
        <a:srgbClr val="FC5A1A"/>
      </a:hlink>
      <a:folHlink>
        <a:srgbClr val="B49E74"/>
      </a:folHlink>
    </a:clrScheme>
    <a:fontScheme name="Corbel-Source Sans">
      <a:majorFont>
        <a:latin typeface="Corbel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</TotalTime>
  <Words>1115</Words>
  <Application>Microsoft Office PowerPoint</Application>
  <PresentationFormat>Widescreen</PresentationFormat>
  <Paragraphs>147</Paragraphs>
  <Slides>10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9" baseType="lpstr">
      <vt:lpstr>Aptos</vt:lpstr>
      <vt:lpstr>Arial</vt:lpstr>
      <vt:lpstr>Avenir</vt:lpstr>
      <vt:lpstr>Avenir Next LT Pro</vt:lpstr>
      <vt:lpstr>Calibri</vt:lpstr>
      <vt:lpstr>Source Sans Pro</vt:lpstr>
      <vt:lpstr>Source Serif Pro</vt:lpstr>
      <vt:lpstr>Wingdings</vt:lpstr>
      <vt:lpstr>Office Theme</vt:lpstr>
      <vt:lpstr>Language and Mind: Linguistics and cognitive studies First annual meeting</vt:lpstr>
      <vt:lpstr>Who are we? The L&amp;M community</vt:lpstr>
      <vt:lpstr>Study plan – cohort 2025-26</vt:lpstr>
      <vt:lpstr>Study plan – cohort 2025-26</vt:lpstr>
      <vt:lpstr>Evaluation of didactic activities</vt:lpstr>
      <vt:lpstr>Second year – common activities</vt:lpstr>
      <vt:lpstr>The research seminars</vt:lpstr>
      <vt:lpstr>The thesis project</vt:lpstr>
      <vt:lpstr>Extra credits and internships</vt:lpstr>
      <vt:lpstr>The double degree 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 Francesca Ferin</dc:creator>
  <cp:lastModifiedBy>Valentina Bianchi</cp:lastModifiedBy>
  <cp:revision>1564</cp:revision>
  <dcterms:created xsi:type="dcterms:W3CDTF">2024-11-04T14:06:46Z</dcterms:created>
  <dcterms:modified xsi:type="dcterms:W3CDTF">2025-09-30T21:13:52Z</dcterms:modified>
</cp:coreProperties>
</file>