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6"/>
  </p:notesMasterIdLst>
  <p:sldIdLst>
    <p:sldId id="270" r:id="rId2"/>
    <p:sldId id="282" r:id="rId3"/>
    <p:sldId id="281" r:id="rId4"/>
    <p:sldId id="284" r:id="rId5"/>
    <p:sldId id="285" r:id="rId6"/>
    <p:sldId id="286" r:id="rId7"/>
    <p:sldId id="287" r:id="rId8"/>
    <p:sldId id="293" r:id="rId9"/>
    <p:sldId id="294" r:id="rId10"/>
    <p:sldId id="288" r:id="rId11"/>
    <p:sldId id="289" r:id="rId12"/>
    <p:sldId id="290" r:id="rId13"/>
    <p:sldId id="291" r:id="rId14"/>
    <p:sldId id="292" r:id="rId15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31" roundtripDataSignature="AMtx7mgaMe4aaiRXC/2VzUxFZP7asKMvs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102E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1F8F0014-BF49-41D7-AF13-9304E0B393D2}">
  <a:tblStyle styleId="{1F8F0014-BF49-41D7-AF13-9304E0B393D2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7EFEB"/>
          </a:solidFill>
        </a:fill>
      </a:tcStyle>
    </a:wholeTbl>
    <a:band1H>
      <a:tcTxStyle b="off" i="off"/>
      <a:tcStyle>
        <a:tcBdr/>
        <a:fill>
          <a:solidFill>
            <a:srgbClr val="CBDDD5"/>
          </a:solidFill>
        </a:fill>
      </a:tcStyle>
    </a:band1H>
    <a:band2H>
      <a:tcTxStyle b="off" i="off"/>
      <a:tcStyle>
        <a:tcBdr/>
      </a:tcStyle>
    </a:band2H>
    <a:band1V>
      <a:tcTxStyle b="off" i="off"/>
      <a:tcStyle>
        <a:tcBdr/>
        <a:fill>
          <a:solidFill>
            <a:srgbClr val="CBDDD5"/>
          </a:solidFill>
        </a:fill>
      </a:tcStyle>
    </a:band1V>
    <a:band2V>
      <a:tcTxStyle b="off" i="off"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  <a:tblStyle styleId="{E957CB7B-AB2F-4A57-BFF4-0BB6BE22D5D4}" styleName="Table_1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08" autoAdjust="0"/>
    <p:restoredTop sz="94660"/>
  </p:normalViewPr>
  <p:slideViewPr>
    <p:cSldViewPr snapToGrid="0">
      <p:cViewPr varScale="1">
        <p:scale>
          <a:sx n="59" d="100"/>
          <a:sy n="59" d="100"/>
        </p:scale>
        <p:origin x="82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31" Type="http://customschemas.google.com/relationships/presentationmetadata" Target="meta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it-IT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1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89" name="Google Shape;189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1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89" name="Google Shape;189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64170000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1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89" name="Google Shape;189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24702118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1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89" name="Google Shape;189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9147304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1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89" name="Google Shape;189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52952148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1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89" name="Google Shape;189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6448934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1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89" name="Google Shape;189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7364006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1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89" name="Google Shape;189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3704754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1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89" name="Google Shape;189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698000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1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89" name="Google Shape;189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6447582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1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89" name="Google Shape;189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8920219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1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89" name="Google Shape;189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7087701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7">
          <a:extLst>
            <a:ext uri="{FF2B5EF4-FFF2-40B4-BE49-F238E27FC236}">
              <a16:creationId xmlns:a16="http://schemas.microsoft.com/office/drawing/2014/main" id="{573DC1C6-7977-51DC-CCBE-5AA300C8F4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15:notes">
            <a:extLst>
              <a:ext uri="{FF2B5EF4-FFF2-40B4-BE49-F238E27FC236}">
                <a16:creationId xmlns:a16="http://schemas.microsoft.com/office/drawing/2014/main" id="{F1E0499D-6E30-69AF-D863-82F3633E875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89" name="Google Shape;189;p15:notes">
            <a:extLst>
              <a:ext uri="{FF2B5EF4-FFF2-40B4-BE49-F238E27FC236}">
                <a16:creationId xmlns:a16="http://schemas.microsoft.com/office/drawing/2014/main" id="{C5004153-AC84-D7DF-343A-11023A523E3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29450218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7">
          <a:extLst>
            <a:ext uri="{FF2B5EF4-FFF2-40B4-BE49-F238E27FC236}">
              <a16:creationId xmlns:a16="http://schemas.microsoft.com/office/drawing/2014/main" id="{059138B6-25DA-0780-6415-EF574AB5E7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15:notes">
            <a:extLst>
              <a:ext uri="{FF2B5EF4-FFF2-40B4-BE49-F238E27FC236}">
                <a16:creationId xmlns:a16="http://schemas.microsoft.com/office/drawing/2014/main" id="{AD00D0EA-5A25-9F86-6DBD-7A3D038689E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89" name="Google Shape;189;p15:notes">
            <a:extLst>
              <a:ext uri="{FF2B5EF4-FFF2-40B4-BE49-F238E27FC236}">
                <a16:creationId xmlns:a16="http://schemas.microsoft.com/office/drawing/2014/main" id="{CF018364-3B3A-7E24-8137-F95DC7225BF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1767419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olo e contenuto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2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2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2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2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2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olo e testo verticale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33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33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3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3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3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estazione sezione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25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25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2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2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2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e contenuti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2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2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26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2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2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2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fronto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7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27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27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27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27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2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2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2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titolo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2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2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2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uota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2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uto con didascalia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3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30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30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3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3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3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magine con didascalia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31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31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3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3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3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olo e testo verticale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3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32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3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3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3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2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en.unisi.it/international/mobility-abroad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studenti.mattioli@unisi.it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language-mind.unisi.it/en/study/subjects/subjects-ay-2024-2025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ispoc.unisi.it/en/teaching/calendar-courses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Studenti.mattioli@unisi.it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elearning.unisi.it/course/view.php?id=9716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15"/>
          <p:cNvSpPr txBox="1"/>
          <p:nvPr/>
        </p:nvSpPr>
        <p:spPr>
          <a:xfrm>
            <a:off x="1334117" y="-1162656"/>
            <a:ext cx="28983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-IT" sz="18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Linguistics &amp; Cognition</a:t>
            </a:r>
            <a:endParaRPr sz="1800" b="0" i="0" u="none" strike="noStrike" cap="none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92" name="Google Shape;192;p15"/>
          <p:cNvSpPr txBox="1"/>
          <p:nvPr/>
        </p:nvSpPr>
        <p:spPr>
          <a:xfrm>
            <a:off x="6984340" y="-1191167"/>
            <a:ext cx="28983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-IT" sz="18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Philosophy &amp; Cognition</a:t>
            </a:r>
            <a:endParaRPr sz="1800" b="0" i="0" u="none" strike="noStrike" cap="none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93" name="Google Shape;193;p15"/>
          <p:cNvSpPr txBox="1"/>
          <p:nvPr/>
        </p:nvSpPr>
        <p:spPr>
          <a:xfrm>
            <a:off x="315001" y="263237"/>
            <a:ext cx="11207400" cy="78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venir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" name="Google Shape;194;p15"/>
          <p:cNvSpPr txBox="1"/>
          <p:nvPr/>
        </p:nvSpPr>
        <p:spPr>
          <a:xfrm>
            <a:off x="393001" y="2802180"/>
            <a:ext cx="11051400" cy="9694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it-IT" sz="4000" b="0" i="0" u="none" strike="noStrike" cap="none" dirty="0" err="1">
                <a:solidFill>
                  <a:schemeClr val="dk1"/>
                </a:solidFill>
                <a:latin typeface="Abadi Extra Light" panose="020B0204020104020204" pitchFamily="34" charset="0"/>
                <a:ea typeface="Avenir"/>
                <a:cs typeface="Avenir"/>
                <a:sym typeface="Avenir"/>
              </a:rPr>
              <a:t>Practical</a:t>
            </a:r>
            <a:r>
              <a:rPr lang="it-IT" sz="4000" b="0" i="0" u="none" strike="noStrike" cap="none" dirty="0">
                <a:solidFill>
                  <a:schemeClr val="dk1"/>
                </a:solidFill>
                <a:latin typeface="Abadi Extra Light" panose="020B0204020104020204" pitchFamily="34" charset="0"/>
                <a:ea typeface="Avenir"/>
                <a:cs typeface="Avenir"/>
                <a:sym typeface="Avenir"/>
              </a:rPr>
              <a:t> information for </a:t>
            </a:r>
            <a:r>
              <a:rPr lang="it-IT" sz="4000" b="0" i="0" u="none" strike="noStrike" cap="none" dirty="0" err="1">
                <a:solidFill>
                  <a:schemeClr val="dk1"/>
                </a:solidFill>
                <a:latin typeface="Abadi Extra Light" panose="020B0204020104020204" pitchFamily="34" charset="0"/>
                <a:ea typeface="Avenir"/>
                <a:cs typeface="Avenir"/>
                <a:sym typeface="Avenir"/>
              </a:rPr>
              <a:t>freshmen</a:t>
            </a:r>
            <a:endParaRPr sz="4000" b="0" i="0" u="none" strike="noStrike" cap="none" dirty="0">
              <a:solidFill>
                <a:schemeClr val="dk1"/>
              </a:solidFill>
              <a:latin typeface="Abadi Extra Light" panose="020B0204020104020204" pitchFamily="34" charset="0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700" b="1" i="0" u="none" strike="noStrike" cap="none" dirty="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983387C2-5D60-CC88-80B8-3DCBE3575D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297644" cy="6220149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15"/>
          <p:cNvSpPr txBox="1"/>
          <p:nvPr/>
        </p:nvSpPr>
        <p:spPr>
          <a:xfrm>
            <a:off x="1334117" y="-1162656"/>
            <a:ext cx="28983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-IT" sz="18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Linguistics &amp; Cognition</a:t>
            </a:r>
            <a:endParaRPr sz="1800" b="0" i="0" u="none" strike="noStrike" cap="none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92" name="Google Shape;192;p15"/>
          <p:cNvSpPr txBox="1"/>
          <p:nvPr/>
        </p:nvSpPr>
        <p:spPr>
          <a:xfrm>
            <a:off x="6984340" y="-1191167"/>
            <a:ext cx="28983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-IT" sz="18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Philosophy &amp; Cognition</a:t>
            </a:r>
            <a:endParaRPr sz="1800" b="0" i="0" u="none" strike="noStrike" cap="none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93" name="Google Shape;193;p15"/>
          <p:cNvSpPr txBox="1"/>
          <p:nvPr/>
        </p:nvSpPr>
        <p:spPr>
          <a:xfrm>
            <a:off x="315001" y="263237"/>
            <a:ext cx="11207400" cy="78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venir"/>
              <a:buNone/>
            </a:pPr>
            <a:r>
              <a:rPr lang="it-IT" sz="3200" dirty="0">
                <a:latin typeface="Abadi Extra Light" panose="020B0204020104020204" pitchFamily="34" charset="0"/>
              </a:rPr>
              <a:t>Erasmus </a:t>
            </a:r>
            <a:r>
              <a:rPr lang="it-IT" sz="3200" dirty="0" err="1">
                <a:latin typeface="Abadi Extra Light" panose="020B0204020104020204" pitchFamily="34" charset="0"/>
              </a:rPr>
              <a:t>scholarships</a:t>
            </a:r>
            <a:endParaRPr sz="3200" b="0" i="0" u="none" strike="noStrike" cap="none" dirty="0">
              <a:solidFill>
                <a:srgbClr val="000000"/>
              </a:solidFill>
              <a:latin typeface="Abadi Extra Light" panose="020B0204020104020204" pitchFamily="34" charset="0"/>
              <a:sym typeface="Arial"/>
            </a:endParaRPr>
          </a:p>
        </p:txBody>
      </p:sp>
      <p:sp>
        <p:nvSpPr>
          <p:cNvPr id="194" name="Google Shape;194;p15"/>
          <p:cNvSpPr txBox="1"/>
          <p:nvPr/>
        </p:nvSpPr>
        <p:spPr>
          <a:xfrm>
            <a:off x="876004" y="1339140"/>
            <a:ext cx="11051400" cy="60754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>
              <a:buClr>
                <a:schemeClr val="dk1"/>
              </a:buClr>
              <a:buSzPts val="2400"/>
            </a:pPr>
            <a:r>
              <a:rPr lang="it-IT" sz="160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Call </a:t>
            </a:r>
            <a:r>
              <a:rPr lang="it-IT" sz="1600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published</a:t>
            </a:r>
            <a:r>
              <a:rPr lang="it-IT" sz="160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 </a:t>
            </a:r>
            <a:r>
              <a:rPr lang="it-IT" sz="1600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here</a:t>
            </a:r>
            <a:r>
              <a:rPr lang="it-IT" sz="160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: </a:t>
            </a:r>
            <a:r>
              <a:rPr lang="it-IT" sz="160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  <a:hlinkClick r:id="rId3"/>
              </a:rPr>
              <a:t>https://en.unisi.it/international/mobility-abroad</a:t>
            </a:r>
            <a:endParaRPr lang="it-IT" sz="1600" dirty="0">
              <a:solidFill>
                <a:schemeClr val="dk1"/>
              </a:solidFill>
              <a:latin typeface="Avenir Next LT Pro" panose="020B0504020202020204" pitchFamily="34" charset="0"/>
              <a:ea typeface="Calibri"/>
              <a:cs typeface="Calibri"/>
              <a:sym typeface="Avenir"/>
            </a:endParaRPr>
          </a:p>
          <a:p>
            <a:pPr lvl="0">
              <a:buClr>
                <a:schemeClr val="dk1"/>
              </a:buClr>
              <a:buSzPts val="2400"/>
            </a:pPr>
            <a:endParaRPr lang="it-IT" sz="1600" dirty="0">
              <a:solidFill>
                <a:schemeClr val="dk1"/>
              </a:solidFill>
              <a:latin typeface="Avenir Next LT Pro" panose="020B0504020202020204" pitchFamily="34" charset="0"/>
              <a:ea typeface="Calibri"/>
              <a:cs typeface="Calibri"/>
              <a:sym typeface="Avenir"/>
            </a:endParaRPr>
          </a:p>
          <a:p>
            <a:pPr>
              <a:buClr>
                <a:schemeClr val="dk1"/>
              </a:buClr>
              <a:buSzPts val="2400"/>
            </a:pPr>
            <a:r>
              <a:rPr lang="en-GB" sz="1600" kern="100" dirty="0">
                <a:effectLst/>
                <a:latin typeface="Avenir Next LT Pro" panose="020B05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Students who are granted an Erasmus exchange scholarship must prepare a </a:t>
            </a:r>
            <a:r>
              <a:rPr lang="en-GB" sz="1600" kern="100" dirty="0">
                <a:solidFill>
                  <a:srgbClr val="0000FF"/>
                </a:solidFill>
                <a:effectLst/>
                <a:latin typeface="Avenir Next LT Pro" panose="020B05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Learning Agreement Before the Mobility</a:t>
            </a:r>
            <a:r>
              <a:rPr lang="en-GB" sz="1600" kern="100" dirty="0">
                <a:effectLst/>
                <a:latin typeface="Avenir Next LT Pro" panose="020B05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whose approval by the L&amp;M Teaching Committee is a condition for the grant to become effective.</a:t>
            </a:r>
          </a:p>
          <a:p>
            <a:pPr>
              <a:buClr>
                <a:schemeClr val="dk1"/>
              </a:buClr>
              <a:buSzPts val="2400"/>
            </a:pPr>
            <a:endParaRPr lang="en-GB" sz="1600" kern="100" dirty="0">
              <a:latin typeface="Avenir Next LT Pro" panose="020B05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buClr>
                <a:schemeClr val="dk1"/>
              </a:buClr>
              <a:buSzPts val="2400"/>
            </a:pPr>
            <a:r>
              <a:rPr lang="en-GB" sz="1600" dirty="0">
                <a:effectLst/>
                <a:latin typeface="Avenir Next LT Pro" panose="020B05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Each Erasmus agreement has a local coordinator in Siena. If the local coordinator of your Erasmus exchange is a L&amp;M professor, you must as soon as possible discuss with him/her your LA Before the Mobility, so as to select relevant didactic modules at the host institution that suitably replace corresponding modules in the L&amp;M study plan. You are also encouraged to select possible alternatives for modules that might replace the selected ones, in case your LA has to be changed during the mobility period.</a:t>
            </a:r>
          </a:p>
          <a:p>
            <a:pPr>
              <a:buClr>
                <a:schemeClr val="dk1"/>
              </a:buClr>
              <a:buSzPts val="2400"/>
            </a:pPr>
            <a:endParaRPr lang="en-GB" sz="1600" kern="100" dirty="0">
              <a:latin typeface="Avenir Next LT Pro" panose="020B05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GB" sz="1600" kern="100" dirty="0">
                <a:effectLst/>
                <a:latin typeface="Avenir Next LT Pro" panose="020B05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If the local coordinator is not a L&amp;M professor, you must contact a professor member of the L&amp;M Teaching Committee to discuss your LA with him/her to the same effect. This preparatory step will maximize the chances for your LA Before the Mobility to be approved by the Teaching Committee. 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GB" sz="1600" kern="100" dirty="0">
                <a:effectLst/>
                <a:latin typeface="Avenir Next LT Pro" panose="020B05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When the LA is ready, you will submit it </a:t>
            </a:r>
            <a:r>
              <a:rPr lang="en-GB" sz="1600" kern="100" dirty="0">
                <a:solidFill>
                  <a:srgbClr val="0000FF"/>
                </a:solidFill>
                <a:effectLst/>
                <a:latin typeface="Avenir Next LT Pro" panose="020B05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for approval to the Committee </a:t>
            </a:r>
            <a:r>
              <a:rPr lang="en-GB" sz="1600" kern="100" dirty="0">
                <a:effectLst/>
                <a:latin typeface="Avenir Next LT Pro" panose="020B05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through the didactic secretariat (student.mattioli@unisi.it). </a:t>
            </a:r>
            <a:r>
              <a:rPr lang="en-GB" sz="1600" kern="100" dirty="0">
                <a:latin typeface="Avenir Next LT Pro" panose="020B05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You should</a:t>
            </a:r>
            <a:r>
              <a:rPr lang="en-GB" sz="1600" kern="100" dirty="0">
                <a:effectLst/>
                <a:latin typeface="Avenir Next LT Pro" panose="020B05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submit your LA at least two months before the planned date for leaving, keeping in mind that the Teaching Committee meets once every month (usually around the 20th).</a:t>
            </a:r>
            <a:endParaRPr lang="it-IT" sz="1600" kern="100" dirty="0">
              <a:effectLst/>
              <a:latin typeface="Avenir Next LT Pro" panose="020B05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it-IT" sz="1600" kern="100" dirty="0">
              <a:effectLst/>
              <a:latin typeface="Avenir Next LT Pro" panose="020B05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buClr>
                <a:schemeClr val="dk1"/>
              </a:buClr>
              <a:buSzPts val="2400"/>
            </a:pPr>
            <a:endParaRPr lang="it-IT" sz="1600" kern="100" dirty="0">
              <a:effectLst/>
              <a:latin typeface="Avenir Next LT Pro" panose="020B05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lang="it-IT" sz="1600" dirty="0">
              <a:solidFill>
                <a:schemeClr val="dk1"/>
              </a:solidFill>
              <a:latin typeface="Avenir Next LT Pro" panose="020B0504020202020204" pitchFamily="34" charset="0"/>
              <a:ea typeface="Calibri"/>
              <a:cs typeface="Calibri"/>
              <a:sym typeface="Avenir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1600" b="0" i="0" u="none" strike="noStrike" cap="none" dirty="0">
              <a:solidFill>
                <a:schemeClr val="dk1"/>
              </a:solidFill>
              <a:latin typeface="Avenir Next LT Pro" panose="020B0504020202020204" pitchFamily="34" charset="0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600" b="1" i="0" u="none" strike="noStrike" cap="none" dirty="0">
              <a:solidFill>
                <a:schemeClr val="dk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</p:txBody>
      </p:sp>
    </p:spTree>
    <p:extLst>
      <p:ext uri="{BB962C8B-B14F-4D97-AF65-F5344CB8AC3E}">
        <p14:creationId xmlns:p14="http://schemas.microsoft.com/office/powerpoint/2010/main" val="11584389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15"/>
          <p:cNvSpPr txBox="1"/>
          <p:nvPr/>
        </p:nvSpPr>
        <p:spPr>
          <a:xfrm>
            <a:off x="1334117" y="-1162656"/>
            <a:ext cx="28983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-IT" sz="18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Linguistics &amp; Cognition</a:t>
            </a:r>
            <a:endParaRPr sz="1800" b="0" i="0" u="none" strike="noStrike" cap="none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92" name="Google Shape;192;p15"/>
          <p:cNvSpPr txBox="1"/>
          <p:nvPr/>
        </p:nvSpPr>
        <p:spPr>
          <a:xfrm>
            <a:off x="6984340" y="-1191167"/>
            <a:ext cx="28983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-IT" sz="18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Philosophy &amp; Cognition</a:t>
            </a:r>
            <a:endParaRPr sz="1800" b="0" i="0" u="none" strike="noStrike" cap="none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93" name="Google Shape;193;p15"/>
          <p:cNvSpPr txBox="1"/>
          <p:nvPr/>
        </p:nvSpPr>
        <p:spPr>
          <a:xfrm>
            <a:off x="315001" y="263237"/>
            <a:ext cx="11207400" cy="78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venir"/>
              <a:buNone/>
            </a:pPr>
            <a:r>
              <a:rPr lang="it-IT" sz="3200" dirty="0">
                <a:latin typeface="Abadi Extra Light" panose="020B0204020104020204" pitchFamily="34" charset="0"/>
              </a:rPr>
              <a:t>Erasmus </a:t>
            </a:r>
            <a:r>
              <a:rPr lang="it-IT" sz="3200" dirty="0" err="1">
                <a:latin typeface="Abadi Extra Light" panose="020B0204020104020204" pitchFamily="34" charset="0"/>
              </a:rPr>
              <a:t>scholarships</a:t>
            </a:r>
            <a:endParaRPr sz="3200" b="0" i="0" u="none" strike="noStrike" cap="none" dirty="0">
              <a:solidFill>
                <a:srgbClr val="000000"/>
              </a:solidFill>
              <a:latin typeface="Abadi Extra Light" panose="020B0204020104020204" pitchFamily="34" charset="0"/>
              <a:sym typeface="Arial"/>
            </a:endParaRPr>
          </a:p>
        </p:txBody>
      </p:sp>
      <p:sp>
        <p:nvSpPr>
          <p:cNvPr id="194" name="Google Shape;194;p15"/>
          <p:cNvSpPr txBox="1"/>
          <p:nvPr/>
        </p:nvSpPr>
        <p:spPr>
          <a:xfrm>
            <a:off x="876004" y="1339140"/>
            <a:ext cx="11051400" cy="36932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buSzPts val="1800"/>
            </a:pPr>
            <a:r>
              <a:rPr lang="en-GB" sz="1800" kern="100" dirty="0">
                <a:effectLst/>
                <a:latin typeface="Avenir Next LT Pro" panose="020B05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Learning Agreement During the Mobility. </a:t>
            </a:r>
          </a:p>
          <a:p>
            <a:pPr>
              <a:buSzPts val="1800"/>
            </a:pPr>
            <a:r>
              <a:rPr lang="en-GB" sz="1800" kern="100" dirty="0">
                <a:latin typeface="Avenir Next LT Pro" panose="020B05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>
                <a:effectLst/>
                <a:latin typeface="Avenir Next LT Pro" panose="020B05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If, for any reason, you realize that you must change your </a:t>
            </a:r>
            <a:r>
              <a:rPr lang="en-GB" sz="1800" kern="100" dirty="0" err="1">
                <a:effectLst/>
                <a:latin typeface="Avenir Next LT Pro" panose="020B05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LAduring</a:t>
            </a:r>
            <a:r>
              <a:rPr lang="en-GB" sz="1800" kern="100" dirty="0">
                <a:effectLst/>
                <a:latin typeface="Avenir Next LT Pro" panose="020B05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the mobility period, you must as soon as possible contact one professor member of the Teaching Committee to discuss with him/her the options for suitable changes.</a:t>
            </a:r>
          </a:p>
          <a:p>
            <a:pPr>
              <a:buSzPts val="1800"/>
            </a:pPr>
            <a:endParaRPr lang="en-GB" sz="1800" kern="100" dirty="0">
              <a:effectLst/>
              <a:latin typeface="Avenir Next LT Pro" panose="020B05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buSzPts val="1800"/>
            </a:pPr>
            <a:r>
              <a:rPr lang="en-GB" sz="1800" kern="100" dirty="0">
                <a:effectLst/>
                <a:latin typeface="Avenir Next LT Pro" panose="020B05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You should not choose a replacement without consultation under the naive assumption that any changes will be approved no matter what. A serious and careful consideration under the guidance of the L&amp;M professor will maximize the chances for your LA During the Mobility to be approved by the Teaching Committee. </a:t>
            </a:r>
          </a:p>
          <a:p>
            <a:pPr>
              <a:buSzPts val="1800"/>
            </a:pPr>
            <a:endParaRPr lang="en-GB" sz="1800" kern="100" dirty="0">
              <a:latin typeface="Avenir Next LT Pro" panose="020B05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buSzPts val="1800"/>
            </a:pPr>
            <a:r>
              <a:rPr lang="en-GB" sz="1800" kern="100" dirty="0">
                <a:effectLst/>
                <a:latin typeface="Avenir Next LT Pro" panose="020B05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When the revised LA is ready, you will submit it for approval through the didactic secretariat (studenti.mattioli@unisi.it).</a:t>
            </a:r>
            <a:endParaRPr lang="it-IT" sz="1800" kern="100" dirty="0">
              <a:effectLst/>
              <a:latin typeface="Avenir Next LT Pro" panose="020B05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 dirty="0">
              <a:solidFill>
                <a:schemeClr val="dk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</p:txBody>
      </p:sp>
    </p:spTree>
    <p:extLst>
      <p:ext uri="{BB962C8B-B14F-4D97-AF65-F5344CB8AC3E}">
        <p14:creationId xmlns:p14="http://schemas.microsoft.com/office/powerpoint/2010/main" val="14836276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15"/>
          <p:cNvSpPr txBox="1"/>
          <p:nvPr/>
        </p:nvSpPr>
        <p:spPr>
          <a:xfrm>
            <a:off x="1334117" y="-1162656"/>
            <a:ext cx="28983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-IT" sz="18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Linguistics &amp; Cognition</a:t>
            </a:r>
            <a:endParaRPr sz="1800" b="0" i="0" u="none" strike="noStrike" cap="none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92" name="Google Shape;192;p15"/>
          <p:cNvSpPr txBox="1"/>
          <p:nvPr/>
        </p:nvSpPr>
        <p:spPr>
          <a:xfrm>
            <a:off x="6984340" y="-1191167"/>
            <a:ext cx="28983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-IT" sz="18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Philosophy &amp; Cognition</a:t>
            </a:r>
            <a:endParaRPr sz="1800" b="0" i="0" u="none" strike="noStrike" cap="none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93" name="Google Shape;193;p15"/>
          <p:cNvSpPr txBox="1"/>
          <p:nvPr/>
        </p:nvSpPr>
        <p:spPr>
          <a:xfrm>
            <a:off x="315001" y="263237"/>
            <a:ext cx="11207400" cy="78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venir"/>
              <a:buNone/>
            </a:pPr>
            <a:r>
              <a:rPr lang="it-IT" sz="3200" dirty="0">
                <a:latin typeface="Abadi Extra Light" panose="020B0204020104020204" pitchFamily="34" charset="0"/>
              </a:rPr>
              <a:t>Erasmus </a:t>
            </a:r>
            <a:r>
              <a:rPr lang="it-IT" sz="3200" dirty="0" err="1">
                <a:latin typeface="Abadi Extra Light" panose="020B0204020104020204" pitchFamily="34" charset="0"/>
              </a:rPr>
              <a:t>scholarships</a:t>
            </a:r>
            <a:endParaRPr sz="3200" b="0" i="0" u="none" strike="noStrike" cap="none" dirty="0">
              <a:solidFill>
                <a:srgbClr val="000000"/>
              </a:solidFill>
              <a:latin typeface="Abadi Extra Light" panose="020B0204020104020204" pitchFamily="34" charset="0"/>
              <a:sym typeface="Arial"/>
            </a:endParaRPr>
          </a:p>
        </p:txBody>
      </p:sp>
      <p:sp>
        <p:nvSpPr>
          <p:cNvPr id="194" name="Google Shape;194;p15"/>
          <p:cNvSpPr txBox="1"/>
          <p:nvPr/>
        </p:nvSpPr>
        <p:spPr>
          <a:xfrm>
            <a:off x="876004" y="1339140"/>
            <a:ext cx="11051400" cy="41811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GB" sz="1800" kern="100" dirty="0">
                <a:effectLst/>
                <a:latin typeface="Avenir Next LT Pro" panose="020B05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Learning Agreement for thesis research. If you intend to devote your time at the host institution to carry out research for a thesis project, before submitting your LA to the Teaching Committee, you must first define your thesis project with a L&amp;M supervisor and discuss with him/her the research activities that you will carry out at the host institution. 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GB" sz="1800" kern="100" dirty="0">
                <a:effectLst/>
                <a:latin typeface="Avenir Next LT Pro" panose="020B05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supervisor will issue a statement concerning the research activities planned and will indicate a referent at the host institution; this will constitute the basis for the Teaching Committee’s decision about the approval of your LA. Again, </a:t>
            </a:r>
            <a:r>
              <a:rPr lang="en-GB" sz="1800" kern="100" dirty="0">
                <a:latin typeface="Avenir Next LT Pro" panose="020B05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you should</a:t>
            </a:r>
            <a:r>
              <a:rPr lang="en-GB" sz="1800" kern="100" dirty="0">
                <a:effectLst/>
                <a:latin typeface="Avenir Next LT Pro" panose="020B05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submit your LA for approval at least two months before the planned date of leaving.</a:t>
            </a:r>
            <a:endParaRPr lang="it-IT" sz="1800" kern="100" dirty="0">
              <a:effectLst/>
              <a:latin typeface="Avenir Next LT Pro" panose="020B05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GB" sz="1800" kern="100" dirty="0">
                <a:effectLst/>
                <a:latin typeface="Avenir Next LT Pro" panose="020B05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When your period at the host institution is completed, you will need a statement both from the host institution and from your supervisor about the research activities that you have carried out. These documents too must be approved by the Teaching Committee.</a:t>
            </a:r>
            <a:endParaRPr lang="it-IT" sz="1800" kern="100" dirty="0">
              <a:effectLst/>
              <a:latin typeface="Avenir Next LT Pro" panose="020B05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 dirty="0">
              <a:solidFill>
                <a:schemeClr val="dk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</p:txBody>
      </p:sp>
    </p:spTree>
    <p:extLst>
      <p:ext uri="{BB962C8B-B14F-4D97-AF65-F5344CB8AC3E}">
        <p14:creationId xmlns:p14="http://schemas.microsoft.com/office/powerpoint/2010/main" val="27112271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15"/>
          <p:cNvSpPr txBox="1"/>
          <p:nvPr/>
        </p:nvSpPr>
        <p:spPr>
          <a:xfrm>
            <a:off x="1334117" y="-1162656"/>
            <a:ext cx="28983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-IT" sz="18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Linguistics &amp; Cognition</a:t>
            </a:r>
            <a:endParaRPr sz="1800" b="0" i="0" u="none" strike="noStrike" cap="none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92" name="Google Shape;192;p15"/>
          <p:cNvSpPr txBox="1"/>
          <p:nvPr/>
        </p:nvSpPr>
        <p:spPr>
          <a:xfrm>
            <a:off x="6984340" y="-1191167"/>
            <a:ext cx="28983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-IT" sz="18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Philosophy &amp; Cognition</a:t>
            </a:r>
            <a:endParaRPr sz="1800" b="0" i="0" u="none" strike="noStrike" cap="none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93" name="Google Shape;193;p15"/>
          <p:cNvSpPr txBox="1"/>
          <p:nvPr/>
        </p:nvSpPr>
        <p:spPr>
          <a:xfrm>
            <a:off x="315001" y="263237"/>
            <a:ext cx="11207400" cy="78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venir"/>
              <a:buNone/>
            </a:pPr>
            <a:r>
              <a:rPr lang="it-IT" sz="3200" b="0" i="0" u="none" strike="noStrike" cap="none" dirty="0">
                <a:solidFill>
                  <a:srgbClr val="000000"/>
                </a:solidFill>
                <a:latin typeface="Abadi Extra Light" panose="020B0204020104020204" pitchFamily="34" charset="0"/>
                <a:sym typeface="Arial"/>
              </a:rPr>
              <a:t>C1/C2 </a:t>
            </a:r>
            <a:r>
              <a:rPr lang="it-IT" sz="3200" b="0" i="0" u="none" strike="noStrike" cap="none" dirty="0" err="1">
                <a:solidFill>
                  <a:srgbClr val="000000"/>
                </a:solidFill>
                <a:latin typeface="Abadi Extra Light" panose="020B0204020104020204" pitchFamily="34" charset="0"/>
                <a:sym typeface="Arial"/>
              </a:rPr>
              <a:t>level</a:t>
            </a:r>
            <a:r>
              <a:rPr lang="it-IT" sz="3200" b="0" i="0" u="none" strike="noStrike" cap="none" dirty="0">
                <a:solidFill>
                  <a:srgbClr val="000000"/>
                </a:solidFill>
                <a:latin typeface="Abadi Extra Light" panose="020B0204020104020204" pitchFamily="34" charset="0"/>
                <a:sym typeface="Arial"/>
              </a:rPr>
              <a:t> proficiency in English</a:t>
            </a:r>
            <a:endParaRPr sz="3200" b="0" i="0" u="none" strike="noStrike" cap="none" dirty="0">
              <a:solidFill>
                <a:srgbClr val="000000"/>
              </a:solidFill>
              <a:latin typeface="Abadi Extra Light" panose="020B0204020104020204" pitchFamily="34" charset="0"/>
              <a:sym typeface="Arial"/>
            </a:endParaRPr>
          </a:p>
        </p:txBody>
      </p:sp>
      <p:sp>
        <p:nvSpPr>
          <p:cNvPr id="194" name="Google Shape;194;p15"/>
          <p:cNvSpPr txBox="1"/>
          <p:nvPr/>
        </p:nvSpPr>
        <p:spPr>
          <a:xfrm>
            <a:off x="876004" y="1339140"/>
            <a:ext cx="11051400" cy="23724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it-IT" sz="1800" kern="100" dirty="0" err="1">
                <a:effectLst/>
                <a:latin typeface="Avenir Next LT Pro" panose="020B05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If</a:t>
            </a:r>
            <a:r>
              <a:rPr lang="it-IT" sz="1800" kern="100" dirty="0">
                <a:effectLst/>
                <a:latin typeface="Avenir Next LT Pro" panose="020B05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Avenir Next LT Pro" panose="020B05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you</a:t>
            </a:r>
            <a:r>
              <a:rPr lang="it-IT" sz="1800" kern="100" dirty="0">
                <a:effectLst/>
                <a:latin typeface="Avenir Next LT Pro" panose="020B05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Avenir Next LT Pro" panose="020B05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obtained</a:t>
            </a:r>
            <a:r>
              <a:rPr lang="it-IT" sz="1800" kern="100" dirty="0">
                <a:effectLst/>
                <a:latin typeface="Avenir Next LT Pro" panose="020B05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a C1 or C2 </a:t>
            </a:r>
            <a:r>
              <a:rPr lang="it-IT" sz="1800" kern="100" dirty="0" err="1">
                <a:effectLst/>
                <a:latin typeface="Avenir Next LT Pro" panose="020B05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certification</a:t>
            </a:r>
            <a:r>
              <a:rPr lang="it-IT" sz="1800" kern="100" dirty="0">
                <a:effectLst/>
                <a:latin typeface="Avenir Next LT Pro" panose="020B05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Avenir Next LT Pro" panose="020B05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during</a:t>
            </a:r>
            <a:r>
              <a:rPr lang="it-IT" sz="1800" kern="100" dirty="0">
                <a:effectLst/>
                <a:latin typeface="Avenir Next LT Pro" panose="020B05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Avenir Next LT Pro" panose="020B05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your</a:t>
            </a:r>
            <a:r>
              <a:rPr lang="it-IT" sz="1800" kern="100" dirty="0">
                <a:effectLst/>
                <a:latin typeface="Avenir Next LT Pro" panose="020B05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Avenir Next LT Pro" panose="020B05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previous</a:t>
            </a:r>
            <a:r>
              <a:rPr lang="it-IT" sz="1800" kern="100" dirty="0">
                <a:effectLst/>
                <a:latin typeface="Avenir Next LT Pro" panose="020B05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studies, </a:t>
            </a:r>
            <a:r>
              <a:rPr lang="it-IT" sz="1800" kern="100" dirty="0" err="1">
                <a:effectLst/>
                <a:latin typeface="Avenir Next LT Pro" panose="020B05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you</a:t>
            </a:r>
            <a:r>
              <a:rPr lang="it-IT" sz="1800" kern="100" dirty="0">
                <a:effectLst/>
                <a:latin typeface="Avenir Next LT Pro" panose="020B05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can </a:t>
            </a:r>
            <a:r>
              <a:rPr lang="it-IT" sz="1800" kern="100" dirty="0" err="1">
                <a:effectLst/>
                <a:latin typeface="Avenir Next LT Pro" panose="020B05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ask</a:t>
            </a:r>
            <a:r>
              <a:rPr lang="it-IT" sz="1800" kern="100" dirty="0">
                <a:effectLst/>
                <a:latin typeface="Avenir Next LT Pro" panose="020B05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for </a:t>
            </a:r>
            <a:r>
              <a:rPr lang="it-IT" sz="1800" kern="100" dirty="0" err="1">
                <a:effectLst/>
                <a:latin typeface="Avenir Next LT Pro" panose="020B05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attribution</a:t>
            </a:r>
            <a:r>
              <a:rPr lang="it-IT" sz="1800" kern="100" dirty="0">
                <a:effectLst/>
                <a:latin typeface="Avenir Next LT Pro" panose="020B05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of the 3 credits </a:t>
            </a:r>
            <a:r>
              <a:rPr lang="it-IT" sz="1800" kern="100" dirty="0" err="1">
                <a:effectLst/>
                <a:latin typeface="Avenir Next LT Pro" panose="020B05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through</a:t>
            </a:r>
            <a:r>
              <a:rPr lang="it-IT" sz="1800" kern="100" dirty="0">
                <a:effectLst/>
                <a:latin typeface="Avenir Next LT Pro" panose="020B05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Avenir Next LT Pro" panose="020B05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request</a:t>
            </a:r>
            <a:r>
              <a:rPr lang="it-IT" sz="1800" kern="100" dirty="0">
                <a:effectLst/>
                <a:latin typeface="Avenir Next LT Pro" panose="020B05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to the </a:t>
            </a:r>
            <a:r>
              <a:rPr lang="it-IT" sz="1800" kern="100" dirty="0" err="1">
                <a:latin typeface="Avenir Next LT Pro" panose="020B05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</a:t>
            </a:r>
            <a:r>
              <a:rPr lang="it-IT" sz="1800" kern="100" dirty="0" err="1">
                <a:effectLst/>
                <a:latin typeface="Avenir Next LT Pro" panose="020B05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eaching</a:t>
            </a:r>
            <a:r>
              <a:rPr lang="it-IT" sz="1800" kern="100" dirty="0">
                <a:effectLst/>
                <a:latin typeface="Avenir Next LT Pro" panose="020B05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Committee (</a:t>
            </a:r>
            <a:r>
              <a:rPr lang="it-IT" sz="1800" kern="100" dirty="0" err="1">
                <a:effectLst/>
                <a:latin typeface="Avenir Next LT Pro" panose="020B05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again</a:t>
            </a:r>
            <a:r>
              <a:rPr lang="it-IT" sz="1800" kern="100" dirty="0">
                <a:effectLst/>
                <a:latin typeface="Avenir Next LT Pro" panose="020B05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it-IT" sz="1800" kern="100" dirty="0" err="1">
                <a:effectLst/>
                <a:latin typeface="Avenir Next LT Pro" panose="020B05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through</a:t>
            </a:r>
            <a:r>
              <a:rPr lang="it-IT" sz="1800" kern="100" dirty="0">
                <a:effectLst/>
                <a:latin typeface="Avenir Next LT Pro" panose="020B05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>
                <a:effectLst/>
                <a:latin typeface="Avenir Next LT Pro" panose="020B05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studenti.mattioli@unisi.it</a:t>
            </a:r>
            <a:r>
              <a:rPr lang="it-IT" sz="1800" kern="100" dirty="0">
                <a:effectLst/>
                <a:latin typeface="Avenir Next LT Pro" panose="020B05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)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it-IT" sz="1800" kern="100" dirty="0">
              <a:latin typeface="Avenir Next LT Pro" panose="020B05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it-IT" sz="1800" kern="100" dirty="0" err="1">
                <a:effectLst/>
                <a:latin typeface="Avenir Next LT Pro" panose="020B05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If</a:t>
            </a:r>
            <a:r>
              <a:rPr lang="it-IT" sz="1800" kern="100" dirty="0">
                <a:effectLst/>
                <a:latin typeface="Avenir Next LT Pro" panose="020B05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Avenir Next LT Pro" panose="020B05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you</a:t>
            </a:r>
            <a:r>
              <a:rPr lang="it-IT" sz="1800" kern="100" dirty="0">
                <a:effectLst/>
                <a:latin typeface="Avenir Next LT Pro" panose="020B05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Avenir Next LT Pro" panose="020B05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got</a:t>
            </a:r>
            <a:r>
              <a:rPr lang="it-IT" sz="1800" kern="100" dirty="0">
                <a:effectLst/>
                <a:latin typeface="Avenir Next LT Pro" panose="020B05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a C1 or C2 </a:t>
            </a:r>
            <a:r>
              <a:rPr lang="it-IT" sz="1800" kern="100" dirty="0" err="1">
                <a:effectLst/>
                <a:latin typeface="Avenir Next LT Pro" panose="020B05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certification</a:t>
            </a:r>
            <a:r>
              <a:rPr lang="it-IT" sz="1800" kern="100" dirty="0">
                <a:effectLst/>
                <a:latin typeface="Avenir Next LT Pro" panose="020B05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Avenir Next LT Pro" panose="020B05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outside</a:t>
            </a:r>
            <a:r>
              <a:rPr lang="it-IT" sz="1800" kern="100" dirty="0">
                <a:effectLst/>
                <a:latin typeface="Avenir Next LT Pro" panose="020B05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Avenir Next LT Pro" panose="020B05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your</a:t>
            </a:r>
            <a:r>
              <a:rPr lang="it-IT" sz="1800" kern="100" dirty="0">
                <a:effectLst/>
                <a:latin typeface="Avenir Next LT Pro" panose="020B05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Avenir Next LT Pro" panose="020B05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academic</a:t>
            </a:r>
            <a:r>
              <a:rPr lang="it-IT" sz="1800" kern="100" dirty="0">
                <a:effectLst/>
                <a:latin typeface="Avenir Next LT Pro" panose="020B05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curriculum, </a:t>
            </a:r>
            <a:r>
              <a:rPr lang="it-IT" sz="1800" kern="100" dirty="0" err="1">
                <a:effectLst/>
                <a:latin typeface="Avenir Next LT Pro" panose="020B05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ask</a:t>
            </a:r>
            <a:r>
              <a:rPr lang="it-IT" sz="1800" kern="100" dirty="0">
                <a:effectLst/>
                <a:latin typeface="Avenir Next LT Pro" panose="020B05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the </a:t>
            </a:r>
            <a:r>
              <a:rPr lang="it-IT" sz="1800" kern="100" dirty="0" err="1">
                <a:effectLst/>
                <a:latin typeface="Avenir Next LT Pro" panose="020B05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</a:t>
            </a:r>
            <a:r>
              <a:rPr lang="it-IT" sz="1800" kern="100" dirty="0">
                <a:effectLst/>
                <a:latin typeface="Avenir Next LT Pro" panose="020B05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Language Center: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it-IT" sz="1800" kern="100" dirty="0">
                <a:effectLst/>
                <a:latin typeface="Avenir Next LT Pro" panose="020B05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https://www.cla.unisi.it/en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 dirty="0">
              <a:solidFill>
                <a:schemeClr val="dk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</p:txBody>
      </p:sp>
    </p:spTree>
    <p:extLst>
      <p:ext uri="{BB962C8B-B14F-4D97-AF65-F5344CB8AC3E}">
        <p14:creationId xmlns:p14="http://schemas.microsoft.com/office/powerpoint/2010/main" val="10085462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15"/>
          <p:cNvSpPr txBox="1"/>
          <p:nvPr/>
        </p:nvSpPr>
        <p:spPr>
          <a:xfrm>
            <a:off x="1334117" y="-1162656"/>
            <a:ext cx="28983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-IT" sz="18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Linguistics &amp; Cognition</a:t>
            </a:r>
            <a:endParaRPr sz="1800" b="0" i="0" u="none" strike="noStrike" cap="none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92" name="Google Shape;192;p15"/>
          <p:cNvSpPr txBox="1"/>
          <p:nvPr/>
        </p:nvSpPr>
        <p:spPr>
          <a:xfrm>
            <a:off x="6984340" y="-1191167"/>
            <a:ext cx="28983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-IT" sz="18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Philosophy &amp; Cognition</a:t>
            </a:r>
            <a:endParaRPr sz="1800" b="0" i="0" u="none" strike="noStrike" cap="none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93" name="Google Shape;193;p15"/>
          <p:cNvSpPr txBox="1"/>
          <p:nvPr/>
        </p:nvSpPr>
        <p:spPr>
          <a:xfrm>
            <a:off x="3737469" y="3036750"/>
            <a:ext cx="11207400" cy="78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venir"/>
              <a:buNone/>
            </a:pPr>
            <a:r>
              <a:rPr lang="it-IT" sz="3200" dirty="0" err="1">
                <a:latin typeface="Abadi Extra Light" panose="020B0204020104020204" pitchFamily="34" charset="0"/>
              </a:rPr>
              <a:t>Have</a:t>
            </a:r>
            <a:r>
              <a:rPr lang="it-IT" sz="3200" dirty="0">
                <a:latin typeface="Abadi Extra Light" panose="020B0204020104020204" pitchFamily="34" charset="0"/>
              </a:rPr>
              <a:t> a </a:t>
            </a:r>
            <a:r>
              <a:rPr lang="it-IT" sz="3200" dirty="0" err="1">
                <a:latin typeface="Abadi Extra Light" panose="020B0204020104020204" pitchFamily="34" charset="0"/>
              </a:rPr>
              <a:t>nice</a:t>
            </a:r>
            <a:r>
              <a:rPr lang="it-IT" sz="3200" dirty="0">
                <a:latin typeface="Abadi Extra Light" panose="020B0204020104020204" pitchFamily="34" charset="0"/>
              </a:rPr>
              <a:t> </a:t>
            </a:r>
            <a:r>
              <a:rPr lang="it-IT" sz="3200" dirty="0" err="1">
                <a:latin typeface="Abadi Extra Light" panose="020B0204020104020204" pitchFamily="34" charset="0"/>
              </a:rPr>
              <a:t>academic</a:t>
            </a:r>
            <a:r>
              <a:rPr lang="it-IT" sz="3200" dirty="0">
                <a:latin typeface="Abadi Extra Light" panose="020B0204020104020204" pitchFamily="34" charset="0"/>
              </a:rPr>
              <a:t> </a:t>
            </a:r>
            <a:r>
              <a:rPr lang="it-IT" sz="3200" dirty="0" err="1">
                <a:latin typeface="Abadi Extra Light" panose="020B0204020104020204" pitchFamily="34" charset="0"/>
              </a:rPr>
              <a:t>year</a:t>
            </a:r>
            <a:r>
              <a:rPr lang="it-IT" sz="3200" dirty="0">
                <a:latin typeface="Abadi Extra Light" panose="020B0204020104020204" pitchFamily="34" charset="0"/>
              </a:rPr>
              <a:t>!</a:t>
            </a:r>
            <a:endParaRPr sz="3200" b="0" i="0" u="none" strike="noStrike" cap="none" dirty="0">
              <a:solidFill>
                <a:srgbClr val="000000"/>
              </a:solidFill>
              <a:latin typeface="Abadi Extra Light" panose="020B0204020104020204" pitchFamily="34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583838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15"/>
          <p:cNvSpPr txBox="1"/>
          <p:nvPr/>
        </p:nvSpPr>
        <p:spPr>
          <a:xfrm>
            <a:off x="1334117" y="-1162656"/>
            <a:ext cx="28983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-IT" sz="18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Linguistics &amp; Cognition</a:t>
            </a:r>
            <a:endParaRPr sz="1800" b="0" i="0" u="none" strike="noStrike" cap="none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92" name="Google Shape;192;p15"/>
          <p:cNvSpPr txBox="1"/>
          <p:nvPr/>
        </p:nvSpPr>
        <p:spPr>
          <a:xfrm>
            <a:off x="6984340" y="-1191167"/>
            <a:ext cx="28983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-IT" sz="18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Philosophy &amp; Cognition</a:t>
            </a:r>
            <a:endParaRPr sz="1800" b="0" i="0" u="none" strike="noStrike" cap="none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93" name="Google Shape;193;p15"/>
          <p:cNvSpPr txBox="1"/>
          <p:nvPr/>
        </p:nvSpPr>
        <p:spPr>
          <a:xfrm>
            <a:off x="315001" y="263237"/>
            <a:ext cx="11207400" cy="78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venir"/>
              <a:buNone/>
            </a:pPr>
            <a:r>
              <a:rPr lang="it-IT" sz="3200" b="0" i="0" u="none" strike="noStrike" cap="none" dirty="0">
                <a:solidFill>
                  <a:srgbClr val="000000"/>
                </a:solidFill>
                <a:latin typeface="Abadi Extra Light" panose="020B0204020104020204" pitchFamily="34" charset="0"/>
                <a:sym typeface="Arial"/>
              </a:rPr>
              <a:t>The </a:t>
            </a:r>
            <a:r>
              <a:rPr lang="it-IT" sz="3200" b="0" i="0" u="none" strike="noStrike" cap="none">
                <a:solidFill>
                  <a:srgbClr val="000000"/>
                </a:solidFill>
                <a:latin typeface="Abadi Extra Light" panose="020B0204020104020204" pitchFamily="34" charset="0"/>
                <a:sym typeface="Arial"/>
              </a:rPr>
              <a:t>syllabi</a:t>
            </a:r>
            <a:endParaRPr sz="3200" b="0" i="0" u="none" strike="noStrike" cap="none" dirty="0">
              <a:solidFill>
                <a:srgbClr val="000000"/>
              </a:solidFill>
              <a:latin typeface="Abadi Extra Light" panose="020B0204020104020204" pitchFamily="34" charset="0"/>
              <a:sym typeface="Arial"/>
            </a:endParaRPr>
          </a:p>
        </p:txBody>
      </p:sp>
      <p:sp>
        <p:nvSpPr>
          <p:cNvPr id="194" name="Google Shape;194;p15"/>
          <p:cNvSpPr txBox="1"/>
          <p:nvPr/>
        </p:nvSpPr>
        <p:spPr>
          <a:xfrm>
            <a:off x="471055" y="1260762"/>
            <a:ext cx="11051400" cy="25852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The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syllabus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 of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each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teaching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 can be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found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at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it-IT" sz="1800" b="0" i="0" u="none" strike="noStrike" cap="none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Calibri"/>
                <a:hlinkClick r:id="rId3"/>
              </a:rPr>
              <a:t>https://language-mind.unisi.it/en/study/subjects/subjects-ay-2024-2025</a:t>
            </a:r>
            <a:endParaRPr lang="it-IT" sz="1800" b="0" i="0" u="none" strike="noStrike" cap="none" dirty="0">
              <a:solidFill>
                <a:schemeClr val="dk1"/>
              </a:solidFill>
              <a:latin typeface="Avenir Next LT Pro" panose="020B0504020202020204" pitchFamily="34" charset="0"/>
              <a:ea typeface="Calibri"/>
              <a:cs typeface="Calibri"/>
              <a:sym typeface="Avenir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t</a:t>
            </a:r>
            <a:r>
              <a:rPr lang="it-IT" sz="1800" b="0" i="0" u="none" strike="noStrike" cap="none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hen</a:t>
            </a:r>
            <a:r>
              <a:rPr lang="it-IT" sz="1800" b="0" i="0" u="none" strike="noStrike" cap="none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 </a:t>
            </a:r>
            <a:r>
              <a:rPr lang="it-IT" sz="1800" b="0" i="0" u="none" strike="noStrike" cap="none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clicking</a:t>
            </a:r>
            <a:r>
              <a:rPr lang="it-IT" sz="1800" b="0" i="0" u="none" strike="noStrike" cap="none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 on </a:t>
            </a:r>
            <a:r>
              <a:rPr lang="it-IT" sz="1800" b="0" i="0" u="none" strike="noStrike" cap="none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each</a:t>
            </a:r>
            <a:r>
              <a:rPr lang="it-IT" sz="1800" b="0" i="0" u="none" strike="noStrike" cap="none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 </a:t>
            </a:r>
            <a:r>
              <a:rPr lang="it-IT" sz="1800" b="0" i="0" u="none" strike="noStrike" cap="none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course</a:t>
            </a:r>
            <a:r>
              <a:rPr lang="it-IT" sz="1800" b="0" i="0" u="none" strike="noStrike" cap="none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 name. (NB: </a:t>
            </a:r>
            <a:r>
              <a:rPr lang="it-IT" sz="1800" b="0" i="0" u="none" strike="noStrike" cap="none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only</a:t>
            </a:r>
            <a:r>
              <a:rPr lang="it-IT" sz="1800" b="0" i="0" u="none" strike="noStrike" cap="none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 for </a:t>
            </a:r>
            <a:r>
              <a:rPr lang="it-IT" sz="1800" b="0" i="0" u="none" strike="noStrike" cap="none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modules</a:t>
            </a:r>
            <a:r>
              <a:rPr lang="it-IT" sz="1800" b="0" i="0" u="none" strike="noStrike" cap="none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 with an </a:t>
            </a:r>
            <a:r>
              <a:rPr lang="it-IT" sz="1800" b="0" i="0" u="none" strike="noStrike" cap="none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instructor</a:t>
            </a:r>
            <a:r>
              <a:rPr lang="it-IT" sz="1800" b="0" i="0" u="none" strike="noStrike" cap="none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lang="it-IT" sz="1800" dirty="0">
              <a:solidFill>
                <a:schemeClr val="dk1"/>
              </a:solidFill>
              <a:latin typeface="Avenir Next LT Pro" panose="020B0504020202020204" pitchFamily="34" charset="0"/>
              <a:ea typeface="Calibri"/>
              <a:cs typeface="Calibri"/>
              <a:sym typeface="Avenir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it-IT" sz="1800" b="0" i="0" u="none" strike="noStrike" cap="none" dirty="0">
                <a:solidFill>
                  <a:srgbClr val="0000FF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Read </a:t>
            </a:r>
            <a:r>
              <a:rPr lang="it-IT" sz="1800" b="0" i="0" u="none" strike="noStrike" cap="none" dirty="0" err="1">
                <a:solidFill>
                  <a:srgbClr val="0000FF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carefully</a:t>
            </a:r>
            <a:r>
              <a:rPr lang="it-IT" sz="1800" b="0" i="0" u="none" strike="noStrike" cap="none" dirty="0">
                <a:solidFill>
                  <a:srgbClr val="0000FF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 </a:t>
            </a:r>
            <a:r>
              <a:rPr lang="it-IT" sz="1800" b="0" i="0" u="none" strike="noStrike" cap="none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each</a:t>
            </a:r>
            <a:r>
              <a:rPr lang="it-IT" sz="1800" b="0" i="0" u="none" strike="noStrike" cap="none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 </a:t>
            </a:r>
            <a:r>
              <a:rPr lang="it-IT" sz="1800" b="0" i="0" u="none" strike="noStrike" cap="none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syllabus</a:t>
            </a:r>
            <a:r>
              <a:rPr lang="it-IT" sz="1800" b="0" i="0" u="none" strike="noStrike" cap="none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, </a:t>
            </a:r>
            <a:r>
              <a:rPr lang="it-IT" sz="1800" b="0" i="0" u="none" strike="noStrike" cap="none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especially</a:t>
            </a:r>
            <a:r>
              <a:rPr lang="it-IT" sz="1800" b="0" i="0" u="none" strike="noStrike" cap="none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 to </a:t>
            </a:r>
            <a:r>
              <a:rPr lang="it-IT" sz="1800" b="0" i="0" u="none" strike="noStrike" cap="none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learn</a:t>
            </a:r>
            <a:r>
              <a:rPr lang="it-IT" sz="1800" b="0" i="0" u="none" strike="noStrike" cap="none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 </a:t>
            </a:r>
            <a:r>
              <a:rPr lang="it-IT" sz="1800" b="0" i="0" u="none" strike="noStrike" cap="none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about</a:t>
            </a:r>
            <a:r>
              <a:rPr lang="it-IT" sz="1800" b="0" i="0" u="none" strike="noStrike" cap="none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 the </a:t>
            </a:r>
            <a:r>
              <a:rPr lang="it-IT" sz="1800" b="0" i="0" u="none" strike="noStrike" cap="none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didactic</a:t>
            </a:r>
            <a:r>
              <a:rPr lang="it-IT" sz="1800" b="0" i="0" u="none" strike="noStrike" cap="none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 </a:t>
            </a:r>
            <a:r>
              <a:rPr lang="it-IT" sz="1800" b="0" i="0" u="none" strike="noStrike" cap="none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objectives</a:t>
            </a:r>
            <a:r>
              <a:rPr lang="it-IT" sz="1800" b="0" i="0" u="none" strike="noStrike" cap="none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 and the </a:t>
            </a:r>
            <a:r>
              <a:rPr lang="it-IT" sz="1800" b="0" i="0" u="none" strike="noStrike" cap="none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related</a:t>
            </a:r>
            <a:r>
              <a:rPr lang="it-IT" sz="1800" b="0" i="0" u="none" strike="noStrike" cap="none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 </a:t>
            </a:r>
            <a:br>
              <a:rPr lang="it-IT" sz="1800" b="0" i="0" u="none" strike="noStrike" cap="none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</a:br>
            <a:r>
              <a:rPr lang="it-IT" sz="1800" b="0" i="0" u="none" strike="noStrike" cap="none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modality</a:t>
            </a:r>
            <a:r>
              <a:rPr lang="it-IT" sz="1800" b="0" i="0" u="none" strike="noStrike" cap="none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 of </a:t>
            </a:r>
            <a:r>
              <a:rPr lang="it-IT" sz="1800" b="0" i="0" u="none" strike="noStrike" cap="none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exam</a:t>
            </a:r>
            <a:r>
              <a:rPr lang="it-IT" sz="1800" b="0" i="0" u="none" strike="noStrike" cap="none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lang="it-IT" sz="1800" dirty="0">
              <a:solidFill>
                <a:schemeClr val="dk1"/>
              </a:solidFill>
              <a:latin typeface="Avenir Next LT Pro" panose="020B0504020202020204" pitchFamily="34" charset="0"/>
              <a:ea typeface="Calibri"/>
              <a:cs typeface="Calibri"/>
              <a:sym typeface="Avenir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it-IT" sz="1800" b="0" i="0" u="none" strike="noStrike" cap="none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You </a:t>
            </a:r>
            <a:r>
              <a:rPr lang="it-IT" sz="1800" b="0" i="0" u="none" strike="noStrike" cap="none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also</a:t>
            </a:r>
            <a:r>
              <a:rPr lang="it-IT" sz="1800" b="0" i="0" u="none" strike="noStrike" cap="none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 </a:t>
            </a:r>
            <a:r>
              <a:rPr lang="it-IT" sz="1800" b="0" i="0" u="none" strike="noStrike" cap="none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find</a:t>
            </a:r>
            <a:r>
              <a:rPr lang="it-IT" sz="1800" b="0" i="0" u="none" strike="noStrike" cap="none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 the </a:t>
            </a:r>
            <a:r>
              <a:rPr lang="it-IT" sz="1800" b="0" i="0" u="none" strike="noStrike" cap="none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course</a:t>
            </a:r>
            <a:r>
              <a:rPr lang="it-IT" sz="1800" b="0" i="0" u="none" strike="noStrike" cap="none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 </a:t>
            </a:r>
            <a:r>
              <a:rPr lang="it-IT" sz="1800" b="0" i="0" u="none" strike="noStrike" cap="none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contents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,</a:t>
            </a:r>
            <a:r>
              <a:rPr lang="it-IT" sz="1800" b="0" i="0" u="none" strike="noStrike" cap="none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 the </a:t>
            </a:r>
            <a:r>
              <a:rPr lang="it-IT" sz="1800" b="0" i="0" u="none" strike="noStrike" cap="none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bibliography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, and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additional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 info.</a:t>
            </a:r>
            <a:endParaRPr sz="1800" b="0" i="0" u="none" strike="noStrike" cap="none" dirty="0">
              <a:solidFill>
                <a:schemeClr val="dk1"/>
              </a:solidFill>
              <a:latin typeface="Avenir Next LT Pro" panose="020B0504020202020204" pitchFamily="34" charset="0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 dirty="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</p:spTree>
    <p:extLst>
      <p:ext uri="{BB962C8B-B14F-4D97-AF65-F5344CB8AC3E}">
        <p14:creationId xmlns:p14="http://schemas.microsoft.com/office/powerpoint/2010/main" val="20644188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15"/>
          <p:cNvSpPr txBox="1"/>
          <p:nvPr/>
        </p:nvSpPr>
        <p:spPr>
          <a:xfrm>
            <a:off x="1334117" y="-1162656"/>
            <a:ext cx="28983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-IT" sz="18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Linguistics &amp; Cognition</a:t>
            </a:r>
            <a:endParaRPr sz="1800" b="0" i="0" u="none" strike="noStrike" cap="none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92" name="Google Shape;192;p15"/>
          <p:cNvSpPr txBox="1"/>
          <p:nvPr/>
        </p:nvSpPr>
        <p:spPr>
          <a:xfrm>
            <a:off x="6984340" y="-1191167"/>
            <a:ext cx="28983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-IT" sz="18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Philosophy &amp; Cognition</a:t>
            </a:r>
            <a:endParaRPr sz="1800" b="0" i="0" u="none" strike="noStrike" cap="none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93" name="Google Shape;193;p15"/>
          <p:cNvSpPr txBox="1"/>
          <p:nvPr/>
        </p:nvSpPr>
        <p:spPr>
          <a:xfrm>
            <a:off x="315001" y="263237"/>
            <a:ext cx="11207400" cy="78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venir"/>
              <a:buNone/>
            </a:pPr>
            <a:r>
              <a:rPr lang="it-IT" sz="3200" b="0" i="0" u="none" strike="noStrike" cap="none" dirty="0">
                <a:solidFill>
                  <a:srgbClr val="000000"/>
                </a:solidFill>
                <a:latin typeface="Abadi Extra Light" panose="020B0204020104020204" pitchFamily="34" charset="0"/>
                <a:sym typeface="Arial"/>
              </a:rPr>
              <a:t>The </a:t>
            </a:r>
            <a:r>
              <a:rPr lang="it-IT" sz="3200" b="0" i="0" u="none" strike="noStrike" cap="none" dirty="0" err="1">
                <a:solidFill>
                  <a:srgbClr val="000000"/>
                </a:solidFill>
                <a:latin typeface="Abadi Extra Light" panose="020B0204020104020204" pitchFamily="34" charset="0"/>
                <a:sym typeface="Arial"/>
              </a:rPr>
              <a:t>exams</a:t>
            </a:r>
            <a:endParaRPr sz="3200" b="0" i="0" u="none" strike="noStrike" cap="none" dirty="0">
              <a:solidFill>
                <a:srgbClr val="000000"/>
              </a:solidFill>
              <a:latin typeface="Abadi Extra Light" panose="020B0204020104020204" pitchFamily="34" charset="0"/>
              <a:sym typeface="Arial"/>
            </a:endParaRPr>
          </a:p>
        </p:txBody>
      </p:sp>
      <p:sp>
        <p:nvSpPr>
          <p:cNvPr id="194" name="Google Shape;194;p15"/>
          <p:cNvSpPr txBox="1"/>
          <p:nvPr/>
        </p:nvSpPr>
        <p:spPr>
          <a:xfrm>
            <a:off x="876004" y="1339140"/>
            <a:ext cx="11051400" cy="49756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it-IT" sz="1800" b="0" i="0" u="none" strike="noStrike" cap="none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Each</a:t>
            </a:r>
            <a:r>
              <a:rPr lang="it-IT" sz="1800" b="0" i="0" u="none" strike="noStrike" cap="none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professor </a:t>
            </a:r>
            <a:r>
              <a:rPr lang="it-IT" sz="1800" b="0" i="0" u="none" strike="noStrike" cap="none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decides</a:t>
            </a:r>
            <a:r>
              <a:rPr lang="it-IT" sz="1800" b="0" i="0" u="none" strike="noStrike" cap="none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on the </a:t>
            </a:r>
            <a:r>
              <a:rPr lang="it-IT" sz="1800" b="0" i="0" u="none" strike="noStrike" cap="none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modality</a:t>
            </a:r>
            <a:r>
              <a:rPr lang="it-IT" sz="1800" b="0" i="0" u="none" strike="noStrike" cap="none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</a:t>
            </a:r>
            <a:r>
              <a:rPr lang="it-IT" sz="1800" b="0" i="0" u="none" strike="noStrike" cap="none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according</a:t>
            </a:r>
            <a:r>
              <a:rPr lang="it-IT" sz="1800" b="0" i="0" u="none" strike="noStrike" cap="none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to </a:t>
            </a:r>
            <a:r>
              <a:rPr lang="it-IT" sz="1800" b="0" i="0" u="none" strike="noStrike" cap="none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their</a:t>
            </a:r>
            <a:r>
              <a:rPr lang="it-IT" sz="1800" b="0" i="0" u="none" strike="noStrike" cap="none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</a:t>
            </a:r>
            <a:r>
              <a:rPr lang="it-IT" sz="1800" b="0" i="0" u="none" strike="noStrike" cap="none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didactic</a:t>
            </a:r>
            <a:r>
              <a:rPr lang="it-IT" sz="1800" b="0" i="0" u="none" strike="noStrike" cap="none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</a:t>
            </a:r>
            <a:r>
              <a:rPr lang="it-IT" sz="1800" b="0" i="0" u="none" strike="noStrike" cap="none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objectives</a:t>
            </a:r>
            <a:r>
              <a:rPr lang="it-IT" sz="1800" b="0" i="0" u="none" strike="noStrike" cap="none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1800" b="0" i="0" u="none" strike="noStrike" cap="none" dirty="0">
              <a:solidFill>
                <a:schemeClr val="dk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  <a:p>
            <a:pPr marL="360362" marR="0" lvl="0" indent="-360362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it-IT" sz="1800" b="0" i="0" u="none" strike="noStrike" cap="none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i.  </a:t>
            </a:r>
            <a:r>
              <a:rPr lang="it-IT" sz="1800" b="0" i="0" u="none" strike="noStrike" cap="none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Written</a:t>
            </a:r>
            <a:r>
              <a:rPr lang="it-IT" sz="1800" b="0" i="0" u="none" strike="noStrike" cap="none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test </a:t>
            </a:r>
            <a:endParaRPr sz="1800" b="0" i="0" u="none" strike="noStrike" cap="none" dirty="0">
              <a:solidFill>
                <a:schemeClr val="dk1"/>
              </a:solidFill>
              <a:latin typeface="Avenir Next LT Pro" panose="020B0504020202020204" pitchFamily="34" charset="0"/>
              <a:ea typeface="Calibri"/>
              <a:cs typeface="Calibri"/>
              <a:sym typeface="Calibri"/>
            </a:endParaRPr>
          </a:p>
          <a:p>
            <a:pPr marL="360362" marR="0" lvl="0" indent="-360362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it-IT" sz="1800" b="0" i="0" u="none" strike="noStrike" cap="none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ii. </a:t>
            </a:r>
            <a:r>
              <a:rPr lang="it-IT" sz="1800" b="0" i="0" u="none" strike="noStrike" cap="none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Oral</a:t>
            </a:r>
            <a:r>
              <a:rPr lang="it-IT" sz="1800" b="0" i="0" u="none" strike="noStrike" cap="none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(face-to-face) </a:t>
            </a:r>
            <a:r>
              <a:rPr lang="it-IT" sz="1800" b="0" i="0" u="none" strike="noStrike" cap="none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exam</a:t>
            </a:r>
            <a:r>
              <a:rPr lang="it-IT" sz="1800" b="0" i="0" u="none" strike="noStrike" cap="none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, class </a:t>
            </a:r>
            <a:r>
              <a:rPr lang="it-IT" sz="1800" b="0" i="0" u="none" strike="noStrike" cap="none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discussion</a:t>
            </a:r>
            <a:endParaRPr sz="1800" b="0" i="0" u="none" strike="noStrike" cap="none" dirty="0">
              <a:solidFill>
                <a:schemeClr val="dk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  <a:p>
            <a:pPr marL="360362" marR="0" lvl="0" indent="-360362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it-IT" sz="1800" b="0" i="0" u="none" strike="noStrike" cap="none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iii. Seminar (</a:t>
            </a:r>
            <a:r>
              <a:rPr lang="it-IT" sz="1800" b="0" i="0" u="none" strike="noStrike" cap="none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presentation</a:t>
            </a:r>
            <a:r>
              <a:rPr lang="it-IT" sz="1800" b="0" i="0" u="none" strike="noStrike" cap="none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to the class) or </a:t>
            </a:r>
            <a:r>
              <a:rPr lang="it-IT" sz="1800" b="0" i="0" u="none" strike="noStrike" cap="none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written</a:t>
            </a:r>
            <a:r>
              <a:rPr lang="it-IT" sz="1800" b="0" i="0" u="none" strike="noStrike" cap="none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</a:t>
            </a:r>
            <a:r>
              <a:rPr lang="it-IT" sz="1800" b="0" i="0" u="none" strike="noStrike" cap="none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essay</a:t>
            </a:r>
            <a:r>
              <a:rPr lang="it-IT" sz="1800" b="0" i="0" u="none" strike="noStrike" cap="none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on a </a:t>
            </a:r>
            <a:r>
              <a:rPr lang="it-IT" sz="1800" b="0" i="0" u="none" strike="noStrike" cap="none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selected</a:t>
            </a:r>
            <a:r>
              <a:rPr lang="it-IT" sz="1800" b="0" i="0" u="none" strike="noStrike" cap="none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</a:t>
            </a:r>
            <a:r>
              <a:rPr lang="it-IT" sz="1800" b="0" i="0" u="none" strike="noStrike" cap="none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topic</a:t>
            </a:r>
            <a:endParaRPr lang="it-IT" sz="1800" b="0" i="0" u="none" strike="noStrike" cap="none" dirty="0">
              <a:solidFill>
                <a:schemeClr val="dk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  <a:p>
            <a:pPr marL="360362" marR="0" lvl="0" indent="-360362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iv. Project</a:t>
            </a:r>
          </a:p>
          <a:p>
            <a:pPr marL="360362" marR="0" lvl="0" indent="-360362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1800" b="0" i="0" u="none" strike="noStrike" cap="none" dirty="0">
              <a:solidFill>
                <a:schemeClr val="dk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it-IT" sz="1800" b="0" i="0" u="none" strike="noStrike" cap="none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Top grade: 30/30 (</a:t>
            </a:r>
            <a:r>
              <a:rPr lang="it-IT" sz="1800" b="0" i="0" u="none" strike="noStrike" cap="none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cum</a:t>
            </a:r>
            <a:r>
              <a:rPr lang="it-IT" sz="1800" b="0" i="0" u="none" strike="noStrike" cap="none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laude).  18 </a:t>
            </a:r>
            <a:r>
              <a:rPr lang="it-IT" sz="1800" b="0" i="0" u="none" strike="noStrike" cap="none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is</a:t>
            </a:r>
            <a:r>
              <a:rPr lang="it-IT" sz="1800" b="0" i="0" u="none" strike="noStrike" cap="none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the minimum grade to pass the </a:t>
            </a:r>
            <a:r>
              <a:rPr lang="it-IT" sz="1800" b="0" i="0" u="none" strike="noStrike" cap="none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exam</a:t>
            </a:r>
            <a:r>
              <a:rPr lang="it-IT" sz="1800" b="0" i="0" u="none" strike="noStrike" cap="none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lang="it-IT" sz="1800" dirty="0">
              <a:solidFill>
                <a:schemeClr val="dk1"/>
              </a:solidFill>
              <a:latin typeface="Avenir Next LT Pro" panose="020B0504020202020204" pitchFamily="34" charset="0"/>
              <a:ea typeface="Calibri"/>
              <a:cs typeface="Calibri"/>
              <a:sym typeface="Avenir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Calendar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 of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exam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periods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: 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  <a:hlinkClick r:id="rId3"/>
              </a:rPr>
              <a:t>https://www.dispoc.unisi.it/en/teaching/calendar-courses</a:t>
            </a:r>
            <a:endParaRPr lang="it-IT" sz="1800" dirty="0">
              <a:solidFill>
                <a:schemeClr val="dk1"/>
              </a:solidFill>
              <a:latin typeface="Avenir Next LT Pro" panose="020B0504020202020204" pitchFamily="34" charset="0"/>
              <a:ea typeface="Calibri"/>
              <a:cs typeface="Calibri"/>
              <a:sym typeface="Avenir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it-IT" sz="1800" b="0" i="0" u="none" strike="noStrike" cap="none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Sign</a:t>
            </a:r>
            <a:r>
              <a:rPr lang="it-IT" sz="1800" b="0" i="0" u="none" strike="noStrike" cap="none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 up for an </a:t>
            </a:r>
            <a:r>
              <a:rPr lang="it-IT" sz="1800" b="0" i="0" u="none" strike="noStrike" cap="none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exam</a:t>
            </a:r>
            <a:r>
              <a:rPr lang="it-IT" sz="1800" b="0" i="0" u="none" strike="noStrike" cap="none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 date on </a:t>
            </a:r>
            <a:r>
              <a:rPr lang="it-IT" sz="1800" b="0" i="0" u="none" strike="noStrike" cap="none" dirty="0">
                <a:solidFill>
                  <a:srgbClr val="0000FF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segreteriaonline.unisi.it </a:t>
            </a:r>
            <a:r>
              <a:rPr lang="it-IT" sz="1800" b="0" i="0" u="none" strike="noStrike" cap="none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(</a:t>
            </a:r>
            <a:r>
              <a:rPr lang="it-IT" sz="1800" b="0" i="0" u="none" strike="noStrike" cap="none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UNISi</a:t>
            </a:r>
            <a:r>
              <a:rPr lang="it-IT" sz="1800" b="0" i="0" u="none" strike="noStrike" cap="none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 password) or </a:t>
            </a:r>
            <a:r>
              <a:rPr lang="it-IT" sz="1800" b="0" i="0" u="none" strike="noStrike" cap="none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through</a:t>
            </a:r>
            <a:r>
              <a:rPr lang="it-IT" sz="1800" b="0" i="0" u="none" strike="noStrike" cap="none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 </a:t>
            </a:r>
            <a:r>
              <a:rPr lang="it-IT" sz="1800" b="0" i="0" u="none" strike="noStrike" cap="none" dirty="0">
                <a:solidFill>
                  <a:srgbClr val="0000FF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the app.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You can take an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exam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as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many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 times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as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needed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 to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reach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 the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didactic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objectives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.</a:t>
            </a:r>
            <a:endParaRPr sz="1800" b="0" i="0" u="none" strike="noStrike" cap="none" dirty="0">
              <a:solidFill>
                <a:schemeClr val="dk1"/>
              </a:solidFill>
              <a:latin typeface="Avenir Next LT Pro" panose="020B0504020202020204" pitchFamily="34" charset="0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 dirty="0">
              <a:solidFill>
                <a:schemeClr val="dk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</p:txBody>
      </p:sp>
    </p:spTree>
    <p:extLst>
      <p:ext uri="{BB962C8B-B14F-4D97-AF65-F5344CB8AC3E}">
        <p14:creationId xmlns:p14="http://schemas.microsoft.com/office/powerpoint/2010/main" val="22880433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15"/>
          <p:cNvSpPr txBox="1"/>
          <p:nvPr/>
        </p:nvSpPr>
        <p:spPr>
          <a:xfrm>
            <a:off x="1334117" y="-1162656"/>
            <a:ext cx="28983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-IT" sz="18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Linguistics &amp; Cognition</a:t>
            </a:r>
            <a:endParaRPr sz="1800" b="0" i="0" u="none" strike="noStrike" cap="none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92" name="Google Shape;192;p15"/>
          <p:cNvSpPr txBox="1"/>
          <p:nvPr/>
        </p:nvSpPr>
        <p:spPr>
          <a:xfrm>
            <a:off x="6984340" y="-1191167"/>
            <a:ext cx="28983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-IT" sz="18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Philosophy &amp; Cognition</a:t>
            </a:r>
            <a:endParaRPr sz="1800" b="0" i="0" u="none" strike="noStrike" cap="none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93" name="Google Shape;193;p15"/>
          <p:cNvSpPr txBox="1"/>
          <p:nvPr/>
        </p:nvSpPr>
        <p:spPr>
          <a:xfrm>
            <a:off x="315001" y="263237"/>
            <a:ext cx="11207400" cy="78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venir"/>
              <a:buNone/>
            </a:pPr>
            <a:r>
              <a:rPr lang="it-IT" sz="3200" b="0" i="0" u="none" strike="noStrike" cap="none" dirty="0">
                <a:solidFill>
                  <a:srgbClr val="000000"/>
                </a:solidFill>
                <a:latin typeface="Abadi Extra Light" panose="020B0204020104020204" pitchFamily="34" charset="0"/>
                <a:sym typeface="Arial"/>
              </a:rPr>
              <a:t>The </a:t>
            </a:r>
            <a:r>
              <a:rPr lang="it-IT" sz="3200" dirty="0" err="1">
                <a:latin typeface="Abadi Extra Light" panose="020B0204020104020204" pitchFamily="34" charset="0"/>
              </a:rPr>
              <a:t>didactic</a:t>
            </a:r>
            <a:r>
              <a:rPr lang="it-IT" sz="3200" dirty="0">
                <a:latin typeface="Abadi Extra Light" panose="020B0204020104020204" pitchFamily="34" charset="0"/>
              </a:rPr>
              <a:t> </a:t>
            </a:r>
            <a:r>
              <a:rPr lang="it-IT" sz="3200" dirty="0" err="1">
                <a:latin typeface="Abadi Extra Light" panose="020B0204020104020204" pitchFamily="34" charset="0"/>
              </a:rPr>
              <a:t>platform</a:t>
            </a:r>
            <a:endParaRPr sz="3200" b="0" i="0" u="none" strike="noStrike" cap="none" dirty="0">
              <a:solidFill>
                <a:srgbClr val="000000"/>
              </a:solidFill>
              <a:latin typeface="Abadi Extra Light" panose="020B0204020104020204" pitchFamily="34" charset="0"/>
              <a:sym typeface="Arial"/>
            </a:endParaRPr>
          </a:p>
        </p:txBody>
      </p:sp>
      <p:sp>
        <p:nvSpPr>
          <p:cNvPr id="194" name="Google Shape;194;p15"/>
          <p:cNvSpPr txBox="1"/>
          <p:nvPr/>
        </p:nvSpPr>
        <p:spPr>
          <a:xfrm>
            <a:off x="876004" y="1339140"/>
            <a:ext cx="11051400" cy="4524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You can access the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didactic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platform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 with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your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 UNISI account: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lang="it-IT" sz="1800" b="0" i="0" u="none" strike="noStrike" cap="none" dirty="0">
              <a:solidFill>
                <a:schemeClr val="dk1"/>
              </a:solidFill>
              <a:latin typeface="Avenir Next LT Pro" panose="020B0504020202020204" pitchFamily="34" charset="0"/>
              <a:ea typeface="Calibri"/>
              <a:cs typeface="Calibri"/>
              <a:sym typeface="Avenir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it-IT" sz="1800" dirty="0">
                <a:solidFill>
                  <a:srgbClr val="0000FF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elearning.unisi.it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lang="it-IT" sz="1800" b="0" i="0" u="none" strike="noStrike" cap="none" dirty="0">
              <a:solidFill>
                <a:schemeClr val="dk1"/>
              </a:solidFill>
              <a:latin typeface="Avenir Next LT Pro" panose="020B0504020202020204" pitchFamily="34" charset="0"/>
              <a:ea typeface="Calibri"/>
              <a:cs typeface="Calibri"/>
              <a:sym typeface="Avenir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or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temporarily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through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 the «guest» mode (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if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activated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 by the professor).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it-IT" sz="1800" b="0" i="0" u="none" strike="noStrike" cap="none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Some </a:t>
            </a:r>
            <a:r>
              <a:rPr lang="it-IT" sz="1800" b="0" i="0" u="none" strike="noStrike" cap="none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courses</a:t>
            </a:r>
            <a:r>
              <a:rPr lang="it-IT" sz="1800" b="0" i="0" u="none" strike="noStrike" cap="none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 </a:t>
            </a:r>
            <a:r>
              <a:rPr lang="it-IT" sz="1800" b="0" i="0" u="none" strike="noStrike" cap="none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have</a:t>
            </a:r>
            <a:r>
              <a:rPr lang="it-IT" sz="1800" b="0" i="0" u="none" strike="noStrike" cap="none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 a password (</a:t>
            </a:r>
            <a:r>
              <a:rPr lang="it-IT" sz="1800" b="0" i="0" u="none" strike="noStrike" cap="none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ask</a:t>
            </a:r>
            <a:r>
              <a:rPr lang="it-IT" sz="1800" b="0" i="0" u="none" strike="noStrike" cap="none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 the professor </a:t>
            </a:r>
            <a:r>
              <a:rPr lang="it-IT" sz="1800" b="0" i="0" u="none" strike="noStrike" cap="none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if</a:t>
            </a:r>
            <a:r>
              <a:rPr lang="it-IT" sz="1800" b="0" i="0" u="none" strike="noStrike" cap="none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 </a:t>
            </a:r>
            <a:r>
              <a:rPr lang="it-IT" sz="1800" b="0" i="0" u="none" strike="noStrike" cap="none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you</a:t>
            </a:r>
            <a:r>
              <a:rPr lang="it-IT" sz="1800" b="0" i="0" u="none" strike="noStrike" cap="none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 </a:t>
            </a:r>
            <a:r>
              <a:rPr lang="it-IT" sz="1800" b="0" i="0" u="none" strike="noStrike" cap="none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missed</a:t>
            </a:r>
            <a:r>
              <a:rPr lang="it-IT" sz="1800" b="0" i="0" u="none" strike="noStrike" cap="none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 </a:t>
            </a:r>
            <a:r>
              <a:rPr lang="it-IT" sz="1800" b="0" i="0" u="none" strike="noStrike" cap="none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it</a:t>
            </a:r>
            <a:r>
              <a:rPr lang="it-IT" sz="1800" b="0" i="0" u="none" strike="noStrike" cap="none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).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lang="it-IT" sz="1800" dirty="0">
              <a:solidFill>
                <a:schemeClr val="dk1"/>
              </a:solidFill>
              <a:latin typeface="Avenir Next LT Pro" panose="020B0504020202020204" pitchFamily="34" charset="0"/>
              <a:ea typeface="Calibri"/>
              <a:cs typeface="Calibri"/>
              <a:sym typeface="Avenir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it-IT" sz="1800" b="0" i="0" u="none" strike="noStrike" cap="none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Each</a:t>
            </a:r>
            <a:r>
              <a:rPr lang="it-IT" sz="1800" b="0" i="0" u="none" strike="noStrike" cap="none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 professor </a:t>
            </a:r>
            <a:r>
              <a:rPr lang="it-IT" sz="1800" b="0" i="0" u="none" strike="noStrike" cap="none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decides</a:t>
            </a:r>
            <a:r>
              <a:rPr lang="it-IT" sz="1800" b="0" i="0" u="none" strike="noStrike" cap="none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 on </a:t>
            </a:r>
            <a:r>
              <a:rPr lang="it-IT" sz="1800" b="0" i="0" u="none" strike="noStrike" cap="none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which</a:t>
            </a:r>
            <a:r>
              <a:rPr lang="it-IT" sz="1800" b="0" i="0" u="none" strike="noStrike" cap="none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 </a:t>
            </a:r>
            <a:r>
              <a:rPr lang="it-IT" sz="1800" b="0" i="0" u="none" strike="noStrike" cap="none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materials</a:t>
            </a:r>
            <a:r>
              <a:rPr lang="it-IT" sz="1800" b="0" i="0" u="none" strike="noStrike" cap="none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 to make </a:t>
            </a:r>
            <a:r>
              <a:rPr lang="it-IT" sz="1800" b="0" i="0" u="none" strike="noStrike" cap="none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available</a:t>
            </a:r>
            <a:r>
              <a:rPr lang="it-IT" sz="1800" b="0" i="0" u="none" strike="noStrike" cap="none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, </a:t>
            </a:r>
            <a:r>
              <a:rPr lang="it-IT" sz="1800" b="0" i="0" u="none" strike="noStrike" cap="none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whether</a:t>
            </a:r>
            <a:r>
              <a:rPr lang="it-IT" sz="1800" b="0" i="0" u="none" strike="noStrike" cap="none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 to </a:t>
            </a:r>
            <a:r>
              <a:rPr lang="it-IT" sz="1800" b="0" i="0" u="none" strike="noStrike" cap="none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assign</a:t>
            </a:r>
            <a:r>
              <a:rPr lang="it-IT" sz="1800" b="0" i="0" u="none" strike="noStrike" cap="none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 </a:t>
            </a:r>
            <a:r>
              <a:rPr lang="it-IT" sz="1800" b="0" i="0" u="none" strike="noStrike" cap="none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homework</a:t>
            </a:r>
            <a:r>
              <a:rPr lang="it-IT" sz="1800" b="0" i="0" u="none" strike="noStrike" cap="none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 or do intermediate </a:t>
            </a:r>
            <a:r>
              <a:rPr lang="it-IT" sz="1800" b="0" i="0" u="none" strike="noStrike" cap="none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tests</a:t>
            </a:r>
            <a:r>
              <a:rPr lang="it-IT" sz="1800" b="0" i="0" u="none" strike="noStrike" cap="none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, </a:t>
            </a:r>
            <a:r>
              <a:rPr lang="it-IT" sz="1800" b="0" i="0" u="none" strike="noStrike" cap="none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according</a:t>
            </a:r>
            <a:r>
              <a:rPr lang="it-IT" sz="1800" b="0" i="0" u="none" strike="noStrike" cap="none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 to the </a:t>
            </a:r>
            <a:r>
              <a:rPr lang="it-IT" sz="1800" b="0" i="0" u="none" strike="noStrike" cap="none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relevant</a:t>
            </a:r>
            <a:r>
              <a:rPr lang="it-IT" sz="1800" b="0" i="0" u="none" strike="noStrike" cap="none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 </a:t>
            </a:r>
            <a:r>
              <a:rPr lang="it-IT" sz="1800" b="0" i="0" u="none" strike="noStrike" cap="none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didactic</a:t>
            </a:r>
            <a:r>
              <a:rPr lang="it-IT" sz="1800" b="0" i="0" u="none" strike="noStrike" cap="none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 </a:t>
            </a:r>
            <a:r>
              <a:rPr lang="it-IT" sz="1800" b="0" i="0" u="none" strike="noStrike" cap="none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objectives</a:t>
            </a:r>
            <a:endParaRPr lang="it-IT" sz="1800" b="0" i="0" u="none" strike="noStrike" cap="none" dirty="0">
              <a:solidFill>
                <a:schemeClr val="dk1"/>
              </a:solidFill>
              <a:latin typeface="Avenir Next LT Pro" panose="020B0504020202020204" pitchFamily="34" charset="0"/>
              <a:ea typeface="Calibri"/>
              <a:cs typeface="Calibri"/>
              <a:sym typeface="Avenir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lang="it-IT" sz="1800" dirty="0">
              <a:solidFill>
                <a:schemeClr val="dk1"/>
              </a:solidFill>
              <a:latin typeface="Avenir Next LT Pro" panose="020B0504020202020204" pitchFamily="34" charset="0"/>
              <a:ea typeface="Calibri"/>
              <a:cs typeface="Calibri"/>
              <a:sym typeface="Avenir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it-IT" sz="1800" b="0" i="0" u="none" strike="noStrike" cap="none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Professors’ </a:t>
            </a:r>
            <a:r>
              <a:rPr lang="it-IT" sz="1800" b="0" i="0" u="none" strike="noStrike" cap="none" dirty="0">
                <a:solidFill>
                  <a:srgbClr val="0000FF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office hours </a:t>
            </a:r>
            <a:r>
              <a:rPr lang="it-IT" sz="1800" b="0" i="0" u="none" strike="noStrike" cap="none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are </a:t>
            </a:r>
            <a:r>
              <a:rPr lang="it-IT" sz="1800" b="0" i="0" u="none" strike="noStrike" cap="none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announced</a:t>
            </a:r>
            <a:r>
              <a:rPr lang="it-IT" sz="1800" b="0" i="0" u="none" strike="noStrike" cap="none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 on </a:t>
            </a:r>
            <a:r>
              <a:rPr lang="it-IT" sz="1800" b="0" i="0" u="none" strike="noStrike" cap="none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their</a:t>
            </a:r>
            <a:r>
              <a:rPr lang="it-IT" sz="1800" b="0" i="0" u="none" strike="noStrike" cap="none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 personal pages (check for </a:t>
            </a:r>
            <a:r>
              <a:rPr lang="it-IT" sz="1800" b="0" i="0" u="none" strike="noStrike" cap="none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any</a:t>
            </a:r>
            <a:r>
              <a:rPr lang="it-IT" sz="1800" b="0" i="0" u="none" strike="noStrike" cap="none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 </a:t>
            </a:r>
            <a:r>
              <a:rPr lang="it-IT" sz="1800" b="0" i="0" u="none" strike="noStrike" cap="none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changes</a:t>
            </a:r>
            <a:r>
              <a:rPr lang="it-IT" sz="1800" b="0" i="0" u="none" strike="noStrike" cap="none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):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lang="it-IT" sz="1800" dirty="0">
              <a:solidFill>
                <a:schemeClr val="dk1"/>
              </a:solidFill>
              <a:latin typeface="Avenir Next LT Pro" panose="020B0504020202020204" pitchFamily="34" charset="0"/>
              <a:ea typeface="Calibri"/>
              <a:cs typeface="Calibri"/>
              <a:sym typeface="Avenir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it-IT" sz="1800" b="0" i="0" u="none" strike="noStrike" cap="none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https://www.dispoc.unisi.it/en/department/staff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lang="it-IT" sz="1800" dirty="0">
              <a:solidFill>
                <a:schemeClr val="dk1"/>
              </a:solidFill>
              <a:latin typeface="Avenir Next LT Pro" panose="020B0504020202020204" pitchFamily="34" charset="0"/>
              <a:ea typeface="Calibri"/>
              <a:cs typeface="Calibri"/>
              <a:sym typeface="Avenir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1800" b="0" i="0" u="none" strike="noStrike" cap="none" dirty="0">
              <a:solidFill>
                <a:schemeClr val="dk1"/>
              </a:solidFill>
              <a:latin typeface="Avenir Next LT Pro" panose="020B0504020202020204" pitchFamily="34" charset="0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 dirty="0">
              <a:solidFill>
                <a:schemeClr val="dk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</p:txBody>
      </p:sp>
    </p:spTree>
    <p:extLst>
      <p:ext uri="{BB962C8B-B14F-4D97-AF65-F5344CB8AC3E}">
        <p14:creationId xmlns:p14="http://schemas.microsoft.com/office/powerpoint/2010/main" val="32456763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15"/>
          <p:cNvSpPr txBox="1"/>
          <p:nvPr/>
        </p:nvSpPr>
        <p:spPr>
          <a:xfrm>
            <a:off x="1334117" y="-1162656"/>
            <a:ext cx="28983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-IT" sz="18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Linguistics &amp; Cognition</a:t>
            </a:r>
            <a:endParaRPr sz="1800" b="0" i="0" u="none" strike="noStrike" cap="none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92" name="Google Shape;192;p15"/>
          <p:cNvSpPr txBox="1"/>
          <p:nvPr/>
        </p:nvSpPr>
        <p:spPr>
          <a:xfrm>
            <a:off x="6984340" y="-1191167"/>
            <a:ext cx="28983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-IT" sz="18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Philosophy &amp; Cognition</a:t>
            </a:r>
            <a:endParaRPr sz="1800" b="0" i="0" u="none" strike="noStrike" cap="none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93" name="Google Shape;193;p15"/>
          <p:cNvSpPr txBox="1"/>
          <p:nvPr/>
        </p:nvSpPr>
        <p:spPr>
          <a:xfrm>
            <a:off x="315001" y="263237"/>
            <a:ext cx="11207400" cy="78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venir"/>
              <a:buNone/>
            </a:pPr>
            <a:r>
              <a:rPr lang="it-IT" sz="3200" b="0" i="0" u="none" strike="noStrike" cap="none" dirty="0">
                <a:solidFill>
                  <a:srgbClr val="000000"/>
                </a:solidFill>
                <a:latin typeface="Abadi Extra Light" panose="020B0204020104020204" pitchFamily="34" charset="0"/>
                <a:sym typeface="Arial"/>
              </a:rPr>
              <a:t>The </a:t>
            </a:r>
            <a:r>
              <a:rPr lang="it-IT" sz="3200" dirty="0" err="1">
                <a:latin typeface="Abadi Extra Light" panose="020B0204020104020204" pitchFamily="34" charset="0"/>
              </a:rPr>
              <a:t>didactic</a:t>
            </a:r>
            <a:r>
              <a:rPr lang="it-IT" sz="3200" dirty="0">
                <a:latin typeface="Abadi Extra Light" panose="020B0204020104020204" pitchFamily="34" charset="0"/>
              </a:rPr>
              <a:t> </a:t>
            </a:r>
            <a:r>
              <a:rPr lang="it-IT" sz="3200" dirty="0" err="1">
                <a:latin typeface="Abadi Extra Light" panose="020B0204020104020204" pitchFamily="34" charset="0"/>
              </a:rPr>
              <a:t>secretariat</a:t>
            </a:r>
            <a:endParaRPr sz="3200" b="0" i="0" u="none" strike="noStrike" cap="none" dirty="0">
              <a:solidFill>
                <a:srgbClr val="000000"/>
              </a:solidFill>
              <a:latin typeface="Abadi Extra Light" panose="020B0204020104020204" pitchFamily="34" charset="0"/>
              <a:sym typeface="Arial"/>
            </a:endParaRPr>
          </a:p>
        </p:txBody>
      </p:sp>
      <p:sp>
        <p:nvSpPr>
          <p:cNvPr id="194" name="Google Shape;194;p15"/>
          <p:cNvSpPr txBox="1"/>
          <p:nvPr/>
        </p:nvSpPr>
        <p:spPr>
          <a:xfrm>
            <a:off x="876004" y="1339140"/>
            <a:ext cx="11051400" cy="31392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it-IT" sz="1800" b="0" i="0" u="none" strike="noStrike" cap="none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The </a:t>
            </a:r>
            <a:r>
              <a:rPr lang="it-IT" sz="1800" b="0" i="0" u="none" strike="noStrike" cap="none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didactic</a:t>
            </a:r>
            <a:r>
              <a:rPr lang="it-IT" sz="1800" b="0" i="0" u="none" strike="noStrike" cap="none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 </a:t>
            </a:r>
            <a:r>
              <a:rPr lang="it-IT" sz="1800" b="0" i="0" u="none" strike="noStrike" cap="none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secretariat</a:t>
            </a:r>
            <a:r>
              <a:rPr lang="it-IT" sz="1800" b="0" i="0" u="none" strike="noStrike" cap="none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 </a:t>
            </a:r>
            <a:r>
              <a:rPr lang="it-IT" sz="1800" b="0" i="0" u="none" strike="noStrike" cap="none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is</a:t>
            </a:r>
            <a:r>
              <a:rPr lang="it-IT" sz="1800" b="0" i="0" u="none" strike="noStrike" cap="none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 </a:t>
            </a:r>
            <a:r>
              <a:rPr lang="it-IT" sz="1800" b="0" i="0" u="none" strike="noStrike" cap="none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located</a:t>
            </a:r>
            <a:r>
              <a:rPr lang="it-IT" sz="1800" b="0" i="0" u="none" strike="noStrike" cap="none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 in via Mattioli 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10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(underground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floor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):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lang="it-IT" sz="1800" b="0" i="0" u="none" strike="noStrike" cap="none" dirty="0">
              <a:solidFill>
                <a:schemeClr val="dk1"/>
              </a:solidFill>
              <a:latin typeface="Avenir Next LT Pro" panose="020B0504020202020204" pitchFamily="34" charset="0"/>
              <a:ea typeface="Calibri"/>
              <a:cs typeface="Calibri"/>
              <a:sym typeface="Avenir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  <a:hlinkClick r:id="rId3"/>
              </a:rPr>
              <a:t>Studenti.mattioli@unisi.it</a:t>
            </a:r>
            <a:endParaRPr lang="it-IT" sz="1800" dirty="0">
              <a:solidFill>
                <a:schemeClr val="dk1"/>
              </a:solidFill>
              <a:latin typeface="Avenir Next LT Pro" panose="020B0504020202020204" pitchFamily="34" charset="0"/>
              <a:ea typeface="Calibri"/>
              <a:cs typeface="Calibri"/>
              <a:sym typeface="Avenir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lang="it-IT" sz="1800" dirty="0">
              <a:solidFill>
                <a:schemeClr val="dk1"/>
              </a:solidFill>
              <a:latin typeface="Avenir Next LT Pro" panose="020B0504020202020204" pitchFamily="34" charset="0"/>
              <a:ea typeface="Calibri"/>
              <a:cs typeface="Calibri"/>
              <a:sym typeface="Avenir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Appointments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 are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booked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through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 the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UNISI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 app.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lang="it-IT" sz="1800" b="0" i="0" u="none" strike="noStrike" cap="none" dirty="0">
              <a:solidFill>
                <a:schemeClr val="dk1"/>
              </a:solidFill>
              <a:latin typeface="Avenir Next LT Pro" panose="020B0504020202020204" pitchFamily="34" charset="0"/>
              <a:ea typeface="Calibri"/>
              <a:cs typeface="Calibri"/>
              <a:sym typeface="Avenir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lang="it-IT" sz="1800" b="0" i="0" u="none" strike="noStrike" cap="none" dirty="0">
              <a:solidFill>
                <a:schemeClr val="dk1"/>
              </a:solidFill>
              <a:latin typeface="Avenir Next LT Pro" panose="020B0504020202020204" pitchFamily="34" charset="0"/>
              <a:ea typeface="Calibri"/>
              <a:cs typeface="Calibri"/>
              <a:sym typeface="Avenir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lang="it-IT" sz="1800" dirty="0">
              <a:solidFill>
                <a:schemeClr val="dk1"/>
              </a:solidFill>
              <a:latin typeface="Avenir Next LT Pro" panose="020B0504020202020204" pitchFamily="34" charset="0"/>
              <a:ea typeface="Calibri"/>
              <a:cs typeface="Calibri"/>
              <a:sym typeface="Avenir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1800" b="0" i="0" u="none" strike="noStrike" cap="none" dirty="0">
              <a:solidFill>
                <a:schemeClr val="dk1"/>
              </a:solidFill>
              <a:latin typeface="Avenir Next LT Pro" panose="020B0504020202020204" pitchFamily="34" charset="0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 dirty="0">
              <a:solidFill>
                <a:schemeClr val="dk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</p:txBody>
      </p:sp>
      <p:pic>
        <p:nvPicPr>
          <p:cNvPr id="3" name="Immagine 2" descr="Immagine che contiene testo, diagramma, mappa, schermata&#10;&#10;Descrizione generata automaticamente">
            <a:extLst>
              <a:ext uri="{FF2B5EF4-FFF2-40B4-BE49-F238E27FC236}">
                <a16:creationId xmlns:a16="http://schemas.microsoft.com/office/drawing/2014/main" id="{8CED6B46-50A9-F27C-EE68-71346A8AF9C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35909" y="797245"/>
            <a:ext cx="4886492" cy="58909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6708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15"/>
          <p:cNvSpPr txBox="1"/>
          <p:nvPr/>
        </p:nvSpPr>
        <p:spPr>
          <a:xfrm>
            <a:off x="1334117" y="-1162656"/>
            <a:ext cx="28983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-IT" sz="18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Linguistics &amp; Cognition</a:t>
            </a:r>
            <a:endParaRPr sz="1800" b="0" i="0" u="none" strike="noStrike" cap="none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92" name="Google Shape;192;p15"/>
          <p:cNvSpPr txBox="1"/>
          <p:nvPr/>
        </p:nvSpPr>
        <p:spPr>
          <a:xfrm>
            <a:off x="6984340" y="-1191167"/>
            <a:ext cx="28983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-IT" sz="18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Philosophy &amp; Cognition</a:t>
            </a:r>
            <a:endParaRPr sz="1800" b="0" i="0" u="none" strike="noStrike" cap="none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93" name="Google Shape;193;p15"/>
          <p:cNvSpPr txBox="1"/>
          <p:nvPr/>
        </p:nvSpPr>
        <p:spPr>
          <a:xfrm>
            <a:off x="315001" y="263237"/>
            <a:ext cx="11207400" cy="78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venir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" name="Google Shape;194;p15"/>
          <p:cNvSpPr txBox="1"/>
          <p:nvPr/>
        </p:nvSpPr>
        <p:spPr>
          <a:xfrm>
            <a:off x="393001" y="2802180"/>
            <a:ext cx="11051400" cy="9694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it-IT" sz="4000" dirty="0">
                <a:solidFill>
                  <a:schemeClr val="dk1"/>
                </a:solidFill>
                <a:latin typeface="Abadi Extra Light" panose="020B0204020104020204" pitchFamily="34" charset="0"/>
                <a:ea typeface="Calibri"/>
                <a:cs typeface="Calibri"/>
                <a:sym typeface="Avenir"/>
              </a:rPr>
              <a:t>Information for second </a:t>
            </a:r>
            <a:r>
              <a:rPr lang="it-IT" sz="4000" dirty="0" err="1">
                <a:solidFill>
                  <a:schemeClr val="dk1"/>
                </a:solidFill>
                <a:latin typeface="Abadi Extra Light" panose="020B0204020104020204" pitchFamily="34" charset="0"/>
                <a:ea typeface="Calibri"/>
                <a:cs typeface="Calibri"/>
                <a:sym typeface="Avenir"/>
              </a:rPr>
              <a:t>year</a:t>
            </a:r>
            <a:r>
              <a:rPr lang="it-IT" sz="4000" dirty="0">
                <a:solidFill>
                  <a:schemeClr val="dk1"/>
                </a:solidFill>
                <a:latin typeface="Abadi Extra Light" panose="020B0204020104020204" pitchFamily="34" charset="0"/>
                <a:ea typeface="Calibri"/>
                <a:cs typeface="Calibri"/>
                <a:sym typeface="Avenir"/>
              </a:rPr>
              <a:t> </a:t>
            </a:r>
            <a:r>
              <a:rPr lang="it-IT" sz="4000" dirty="0" err="1">
                <a:solidFill>
                  <a:schemeClr val="dk1"/>
                </a:solidFill>
                <a:latin typeface="Abadi Extra Light" panose="020B0204020104020204" pitchFamily="34" charset="0"/>
                <a:ea typeface="Calibri"/>
                <a:cs typeface="Calibri"/>
                <a:sym typeface="Avenir"/>
              </a:rPr>
              <a:t>students</a:t>
            </a:r>
            <a:endParaRPr sz="4000" b="0" i="0" u="none" strike="noStrike" cap="none" dirty="0">
              <a:solidFill>
                <a:schemeClr val="dk1"/>
              </a:solidFill>
              <a:latin typeface="Abadi Extra Light" panose="020B0204020104020204" pitchFamily="34" charset="0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700" b="1" i="0" u="none" strike="noStrike" cap="none" dirty="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</p:spTree>
    <p:extLst>
      <p:ext uri="{BB962C8B-B14F-4D97-AF65-F5344CB8AC3E}">
        <p14:creationId xmlns:p14="http://schemas.microsoft.com/office/powerpoint/2010/main" val="35794784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15"/>
          <p:cNvSpPr txBox="1"/>
          <p:nvPr/>
        </p:nvSpPr>
        <p:spPr>
          <a:xfrm>
            <a:off x="1334117" y="-1162656"/>
            <a:ext cx="28983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-IT" sz="18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Linguistics &amp; Cognition</a:t>
            </a:r>
            <a:endParaRPr sz="1800" b="0" i="0" u="none" strike="noStrike" cap="none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92" name="Google Shape;192;p15"/>
          <p:cNvSpPr txBox="1"/>
          <p:nvPr/>
        </p:nvSpPr>
        <p:spPr>
          <a:xfrm>
            <a:off x="6984340" y="-1191167"/>
            <a:ext cx="28983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-IT" sz="18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Philosophy &amp; Cognition</a:t>
            </a:r>
            <a:endParaRPr sz="1800" b="0" i="0" u="none" strike="noStrike" cap="none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93" name="Google Shape;193;p15"/>
          <p:cNvSpPr txBox="1"/>
          <p:nvPr/>
        </p:nvSpPr>
        <p:spPr>
          <a:xfrm>
            <a:off x="315001" y="263237"/>
            <a:ext cx="11207400" cy="78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venir"/>
              <a:buNone/>
            </a:pPr>
            <a:r>
              <a:rPr lang="it-IT" sz="3200" b="0" i="0" u="none" strike="noStrike" cap="none" dirty="0">
                <a:solidFill>
                  <a:srgbClr val="000000"/>
                </a:solidFill>
                <a:latin typeface="Abadi Extra Light" panose="020B0204020104020204" pitchFamily="34" charset="0"/>
                <a:sym typeface="Arial"/>
              </a:rPr>
              <a:t>Thesis projects</a:t>
            </a:r>
            <a:endParaRPr sz="3200" b="0" i="0" u="none" strike="noStrike" cap="none" dirty="0">
              <a:solidFill>
                <a:srgbClr val="000000"/>
              </a:solidFill>
              <a:latin typeface="Abadi Extra Light" panose="020B0204020104020204" pitchFamily="34" charset="0"/>
              <a:sym typeface="Arial"/>
            </a:endParaRPr>
          </a:p>
        </p:txBody>
      </p:sp>
      <p:sp>
        <p:nvSpPr>
          <p:cNvPr id="194" name="Google Shape;194;p15"/>
          <p:cNvSpPr txBox="1"/>
          <p:nvPr/>
        </p:nvSpPr>
        <p:spPr>
          <a:xfrm>
            <a:off x="876004" y="1339140"/>
            <a:ext cx="11051400" cy="61862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It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is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important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 to start thinking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about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 a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thesis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 project </a:t>
            </a:r>
            <a:r>
              <a:rPr lang="it-IT" sz="1800" dirty="0" err="1">
                <a:solidFill>
                  <a:srgbClr val="0000FF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as</a:t>
            </a:r>
            <a:r>
              <a:rPr lang="it-IT" sz="1800" dirty="0">
                <a:solidFill>
                  <a:srgbClr val="0000FF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 </a:t>
            </a:r>
            <a:r>
              <a:rPr lang="it-IT" sz="1800" dirty="0" err="1">
                <a:solidFill>
                  <a:srgbClr val="0000FF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soon</a:t>
            </a:r>
            <a:r>
              <a:rPr lang="it-IT" sz="1800" dirty="0">
                <a:solidFill>
                  <a:srgbClr val="0000FF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 </a:t>
            </a:r>
            <a:r>
              <a:rPr lang="it-IT" sz="1800" dirty="0" err="1">
                <a:solidFill>
                  <a:srgbClr val="0000FF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as</a:t>
            </a:r>
            <a:r>
              <a:rPr lang="it-IT" sz="1800" dirty="0">
                <a:solidFill>
                  <a:srgbClr val="0000FF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 </a:t>
            </a:r>
            <a:r>
              <a:rPr lang="it-IT" sz="1800" dirty="0" err="1">
                <a:solidFill>
                  <a:srgbClr val="0000FF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possible</a:t>
            </a:r>
            <a:endParaRPr lang="it-IT" sz="1800" dirty="0">
              <a:solidFill>
                <a:srgbClr val="0000FF"/>
              </a:solidFill>
              <a:latin typeface="Avenir Next LT Pro" panose="020B0504020202020204" pitchFamily="34" charset="0"/>
              <a:ea typeface="Calibri"/>
              <a:cs typeface="Calibri"/>
              <a:sym typeface="Avenir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lang="it-IT" sz="1800" dirty="0">
              <a:solidFill>
                <a:schemeClr val="dk1"/>
              </a:solidFill>
              <a:latin typeface="Avenir Next LT Pro" panose="020B0504020202020204" pitchFamily="34" charset="0"/>
              <a:ea typeface="Calibri"/>
              <a:cs typeface="Calibri"/>
              <a:sym typeface="Avenir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…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especially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if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you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may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run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 out of funding or finish the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scholarship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at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 the end of the second</a:t>
            </a:r>
            <a:b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</a:b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    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academic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year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lang="it-IT" sz="1800" dirty="0">
              <a:solidFill>
                <a:schemeClr val="dk1"/>
              </a:solidFill>
              <a:latin typeface="Avenir Next LT Pro" panose="020B0504020202020204" pitchFamily="34" charset="0"/>
              <a:ea typeface="Calibri"/>
              <a:cs typeface="Calibri"/>
              <a:sym typeface="Avenir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Possible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thesis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topics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typically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 come to mind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during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 the classes.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Anyway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…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lang="it-IT" sz="1800" dirty="0">
              <a:solidFill>
                <a:schemeClr val="dk1"/>
              </a:solidFill>
              <a:latin typeface="Avenir Next LT Pro" panose="020B0504020202020204" pitchFamily="34" charset="0"/>
              <a:ea typeface="Calibri"/>
              <a:cs typeface="Calibri"/>
              <a:sym typeface="Avenir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… professors are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always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available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,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during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 the office hours, to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discuss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possible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thesis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topics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.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    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Everything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 starts with an </a:t>
            </a:r>
            <a:r>
              <a:rPr lang="it-IT" sz="1800" dirty="0" err="1">
                <a:solidFill>
                  <a:srgbClr val="0000FF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initial</a:t>
            </a:r>
            <a:r>
              <a:rPr lang="it-IT" sz="1800" dirty="0">
                <a:solidFill>
                  <a:srgbClr val="0000FF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 brainstorming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!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lang="it-IT" sz="1800" dirty="0">
              <a:solidFill>
                <a:schemeClr val="dk1"/>
              </a:solidFill>
              <a:latin typeface="Avenir Next LT Pro" panose="020B0504020202020204" pitchFamily="34" charset="0"/>
              <a:ea typeface="Calibri"/>
              <a:cs typeface="Calibri"/>
              <a:sym typeface="Avenir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lang="it-IT" sz="1800" dirty="0">
              <a:solidFill>
                <a:schemeClr val="dk1"/>
              </a:solidFill>
              <a:latin typeface="Avenir Next LT Pro" panose="020B0504020202020204" pitchFamily="34" charset="0"/>
              <a:ea typeface="Calibri"/>
              <a:cs typeface="Calibri"/>
              <a:sym typeface="Avenir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You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may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also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 do part of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your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thesis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research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at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 the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laboratory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lang="it-IT" sz="1800" dirty="0">
              <a:solidFill>
                <a:schemeClr val="dk1"/>
              </a:solidFill>
              <a:latin typeface="Avenir Next LT Pro" panose="020B0504020202020204" pitchFamily="34" charset="0"/>
              <a:ea typeface="Calibri"/>
              <a:cs typeface="Calibri"/>
              <a:sym typeface="Avenir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See the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Moodle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module</a:t>
            </a:r>
            <a:r>
              <a:rPr lang="it-IT" sz="180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: 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Language and Mind – Thesis projects for general information: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  <a:hlinkClick r:id="rId3"/>
              </a:rPr>
              <a:t>https://elearning.unisi.it/course/view.php?id=9716</a:t>
            </a:r>
            <a:endParaRPr lang="it-IT" sz="1800" dirty="0">
              <a:solidFill>
                <a:schemeClr val="dk1"/>
              </a:solidFill>
              <a:latin typeface="Avenir Next LT Pro" panose="020B0504020202020204" pitchFamily="34" charset="0"/>
              <a:ea typeface="Calibri"/>
              <a:cs typeface="Calibri"/>
              <a:sym typeface="Avenir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Password: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LandM</a:t>
            </a:r>
            <a:endParaRPr lang="it-IT" sz="1800" dirty="0">
              <a:solidFill>
                <a:schemeClr val="dk1"/>
              </a:solidFill>
              <a:latin typeface="Avenir Next LT Pro" panose="020B0504020202020204" pitchFamily="34" charset="0"/>
              <a:ea typeface="Calibri"/>
              <a:cs typeface="Calibri"/>
              <a:sym typeface="Avenir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lang="it-IT" sz="1800" dirty="0">
              <a:solidFill>
                <a:schemeClr val="dk1"/>
              </a:solidFill>
              <a:latin typeface="Avenir Next LT Pro" panose="020B0504020202020204" pitchFamily="34" charset="0"/>
              <a:ea typeface="Calibri"/>
              <a:cs typeface="Calibri"/>
              <a:sym typeface="Avenir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To be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discussed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also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 in a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dedicated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 meeting (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december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?) and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during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 the second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annual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Avenir"/>
              </a:rPr>
              <a:t> meeting.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lang="it-IT" sz="1800" b="0" i="0" u="none" strike="noStrike" cap="none" dirty="0">
              <a:solidFill>
                <a:schemeClr val="dk1"/>
              </a:solidFill>
              <a:latin typeface="Avenir Next LT Pro" panose="020B0504020202020204" pitchFamily="34" charset="0"/>
              <a:ea typeface="Calibri"/>
              <a:cs typeface="Calibri"/>
              <a:sym typeface="Avenir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lang="it-IT" sz="1800" dirty="0">
              <a:solidFill>
                <a:schemeClr val="dk1"/>
              </a:solidFill>
              <a:latin typeface="Avenir Next LT Pro" panose="020B0504020202020204" pitchFamily="34" charset="0"/>
              <a:ea typeface="Calibri"/>
              <a:cs typeface="Calibri"/>
              <a:sym typeface="Avenir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1800" b="0" i="0" u="none" strike="noStrike" cap="none" dirty="0">
              <a:solidFill>
                <a:schemeClr val="dk1"/>
              </a:solidFill>
              <a:latin typeface="Avenir Next LT Pro" panose="020B0504020202020204" pitchFamily="34" charset="0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 dirty="0">
              <a:solidFill>
                <a:schemeClr val="dk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</p:txBody>
      </p:sp>
    </p:spTree>
    <p:extLst>
      <p:ext uri="{BB962C8B-B14F-4D97-AF65-F5344CB8AC3E}">
        <p14:creationId xmlns:p14="http://schemas.microsoft.com/office/powerpoint/2010/main" val="31659349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190">
          <a:extLst>
            <a:ext uri="{FF2B5EF4-FFF2-40B4-BE49-F238E27FC236}">
              <a16:creationId xmlns:a16="http://schemas.microsoft.com/office/drawing/2014/main" id="{F413EE65-D210-3342-F0BF-D88B9CF934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15">
            <a:extLst>
              <a:ext uri="{FF2B5EF4-FFF2-40B4-BE49-F238E27FC236}">
                <a16:creationId xmlns:a16="http://schemas.microsoft.com/office/drawing/2014/main" id="{9E3EDAEE-FF1A-1757-F363-65E617ACB560}"/>
              </a:ext>
            </a:extLst>
          </p:cNvPr>
          <p:cNvSpPr txBox="1"/>
          <p:nvPr/>
        </p:nvSpPr>
        <p:spPr>
          <a:xfrm>
            <a:off x="1334117" y="-1162656"/>
            <a:ext cx="28983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-IT" sz="18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Linguistics &amp; Cognition</a:t>
            </a:r>
            <a:endParaRPr sz="1800" b="0" i="0" u="none" strike="noStrike" cap="none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92" name="Google Shape;192;p15">
            <a:extLst>
              <a:ext uri="{FF2B5EF4-FFF2-40B4-BE49-F238E27FC236}">
                <a16:creationId xmlns:a16="http://schemas.microsoft.com/office/drawing/2014/main" id="{91834780-2A49-39C3-6FE6-FEE4134A18AC}"/>
              </a:ext>
            </a:extLst>
          </p:cNvPr>
          <p:cNvSpPr txBox="1"/>
          <p:nvPr/>
        </p:nvSpPr>
        <p:spPr>
          <a:xfrm>
            <a:off x="6984340" y="-1191167"/>
            <a:ext cx="28983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-IT" sz="18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Philosophy &amp; Cognition</a:t>
            </a:r>
            <a:endParaRPr sz="1800" b="0" i="0" u="none" strike="noStrike" cap="none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93" name="Google Shape;193;p15">
            <a:extLst>
              <a:ext uri="{FF2B5EF4-FFF2-40B4-BE49-F238E27FC236}">
                <a16:creationId xmlns:a16="http://schemas.microsoft.com/office/drawing/2014/main" id="{6D91C590-92B4-146C-D87F-A9A10A152CEA}"/>
              </a:ext>
            </a:extLst>
          </p:cNvPr>
          <p:cNvSpPr txBox="1"/>
          <p:nvPr/>
        </p:nvSpPr>
        <p:spPr>
          <a:xfrm>
            <a:off x="315001" y="263237"/>
            <a:ext cx="11207400" cy="78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venir"/>
              <a:buNone/>
            </a:pPr>
            <a:r>
              <a:rPr lang="it-IT" sz="3200" dirty="0">
                <a:latin typeface="Abadi Extra Light" panose="020B0204020104020204" pitchFamily="34" charset="0"/>
              </a:rPr>
              <a:t>Study plan second </a:t>
            </a:r>
            <a:r>
              <a:rPr lang="it-IT" sz="3200" dirty="0" err="1">
                <a:latin typeface="Abadi Extra Light" panose="020B0204020104020204" pitchFamily="34" charset="0"/>
              </a:rPr>
              <a:t>year</a:t>
            </a:r>
            <a:endParaRPr sz="3200" b="0" i="0" u="none" strike="noStrike" cap="none" dirty="0">
              <a:solidFill>
                <a:srgbClr val="000000"/>
              </a:solidFill>
              <a:latin typeface="Abadi Extra Light" panose="020B0204020104020204" pitchFamily="34" charset="0"/>
              <a:sym typeface="Arial"/>
            </a:endParaRPr>
          </a:p>
        </p:txBody>
      </p:sp>
      <p:pic>
        <p:nvPicPr>
          <p:cNvPr id="5" name="Immagine 4" descr="Immagine che contiene testo, schermata, ricevuta, Parallelo&#10;&#10;Il contenuto generato dall'IA potrebbe non essere corretto.">
            <a:extLst>
              <a:ext uri="{FF2B5EF4-FFF2-40B4-BE49-F238E27FC236}">
                <a16:creationId xmlns:a16="http://schemas.microsoft.com/office/drawing/2014/main" id="{5AC606D5-312A-B7C9-31A4-2AD6162EDC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2945" y="910737"/>
            <a:ext cx="9933710" cy="59472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88051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190">
          <a:extLst>
            <a:ext uri="{FF2B5EF4-FFF2-40B4-BE49-F238E27FC236}">
              <a16:creationId xmlns:a16="http://schemas.microsoft.com/office/drawing/2014/main" id="{0CDCE228-CE2E-BC98-14B3-7B37E11082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15">
            <a:extLst>
              <a:ext uri="{FF2B5EF4-FFF2-40B4-BE49-F238E27FC236}">
                <a16:creationId xmlns:a16="http://schemas.microsoft.com/office/drawing/2014/main" id="{081FC679-52C6-8547-5CE4-836610D2710C}"/>
              </a:ext>
            </a:extLst>
          </p:cNvPr>
          <p:cNvSpPr txBox="1"/>
          <p:nvPr/>
        </p:nvSpPr>
        <p:spPr>
          <a:xfrm>
            <a:off x="1334117" y="-1162656"/>
            <a:ext cx="28983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-IT" sz="18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Linguistics &amp; Cognition</a:t>
            </a:r>
            <a:endParaRPr sz="1800" b="0" i="0" u="none" strike="noStrike" cap="none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92" name="Google Shape;192;p15">
            <a:extLst>
              <a:ext uri="{FF2B5EF4-FFF2-40B4-BE49-F238E27FC236}">
                <a16:creationId xmlns:a16="http://schemas.microsoft.com/office/drawing/2014/main" id="{D0266460-87D5-C84D-1D81-D275DF56015A}"/>
              </a:ext>
            </a:extLst>
          </p:cNvPr>
          <p:cNvSpPr txBox="1"/>
          <p:nvPr/>
        </p:nvSpPr>
        <p:spPr>
          <a:xfrm>
            <a:off x="6984340" y="-1191167"/>
            <a:ext cx="28983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-IT" sz="18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Philosophy &amp; Cognition</a:t>
            </a:r>
            <a:endParaRPr sz="1800" b="0" i="0" u="none" strike="noStrike" cap="none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93" name="Google Shape;193;p15">
            <a:extLst>
              <a:ext uri="{FF2B5EF4-FFF2-40B4-BE49-F238E27FC236}">
                <a16:creationId xmlns:a16="http://schemas.microsoft.com/office/drawing/2014/main" id="{CC867048-9957-212C-587E-33665A901A07}"/>
              </a:ext>
            </a:extLst>
          </p:cNvPr>
          <p:cNvSpPr txBox="1"/>
          <p:nvPr/>
        </p:nvSpPr>
        <p:spPr>
          <a:xfrm>
            <a:off x="315001" y="263237"/>
            <a:ext cx="11207400" cy="78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venir"/>
              <a:buNone/>
            </a:pPr>
            <a:r>
              <a:rPr lang="it-IT" sz="3200" dirty="0">
                <a:latin typeface="Abadi Extra Light" panose="020B0204020104020204" pitchFamily="34" charset="0"/>
              </a:rPr>
              <a:t>Study plan second </a:t>
            </a:r>
            <a:r>
              <a:rPr lang="it-IT" sz="3200" dirty="0" err="1">
                <a:latin typeface="Abadi Extra Light" panose="020B0204020104020204" pitchFamily="34" charset="0"/>
              </a:rPr>
              <a:t>year</a:t>
            </a:r>
            <a:endParaRPr sz="3200" b="0" i="0" u="none" strike="noStrike" cap="none" dirty="0">
              <a:solidFill>
                <a:srgbClr val="000000"/>
              </a:solidFill>
              <a:latin typeface="Abadi Extra Light" panose="020B0204020104020204" pitchFamily="34" charset="0"/>
              <a:sym typeface="Arial"/>
            </a:endParaRPr>
          </a:p>
        </p:txBody>
      </p:sp>
      <p:pic>
        <p:nvPicPr>
          <p:cNvPr id="3" name="Immagine 2" descr="Immagine che contiene testo, schermata, ricevuta, linea&#10;&#10;Il contenuto generato dall'IA potrebbe non essere corretto.">
            <a:extLst>
              <a:ext uri="{FF2B5EF4-FFF2-40B4-BE49-F238E27FC236}">
                <a16:creationId xmlns:a16="http://schemas.microsoft.com/office/drawing/2014/main" id="{0B0742EF-48A7-B3CF-D43F-704471FF7B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1036" y="1111801"/>
            <a:ext cx="11207400" cy="5323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974161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1225</TotalTime>
  <Words>1238</Words>
  <Application>Microsoft Office PowerPoint</Application>
  <PresentationFormat>Widescreen</PresentationFormat>
  <Paragraphs>126</Paragraphs>
  <Slides>14</Slides>
  <Notes>14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14</vt:i4>
      </vt:variant>
    </vt:vector>
  </HeadingPairs>
  <TitlesOfParts>
    <vt:vector size="20" baseType="lpstr">
      <vt:lpstr>Abadi Extra Light</vt:lpstr>
      <vt:lpstr>Arial</vt:lpstr>
      <vt:lpstr>Avenir</vt:lpstr>
      <vt:lpstr>Avenir Next LT Pro</vt:lpstr>
      <vt:lpstr>Calibri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Galaxy Book3</dc:creator>
  <cp:lastModifiedBy>Valentina Bianchi</cp:lastModifiedBy>
  <cp:revision>21</cp:revision>
  <dcterms:modified xsi:type="dcterms:W3CDTF">2025-09-30T17:26:00Z</dcterms:modified>
</cp:coreProperties>
</file>