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95" r:id="rId2"/>
    <p:sldId id="257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282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gaMe4aaiRXC/2VzUxFZP7asKMv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02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F8F0014-BF49-41D7-AF13-9304E0B393D2}">
  <a:tblStyle styleId="{1F8F0014-BF49-41D7-AF13-9304E0B393D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FEB"/>
          </a:solidFill>
        </a:fill>
      </a:tcStyle>
    </a:wholeTbl>
    <a:band1H>
      <a:tcTxStyle b="off" i="off"/>
      <a:tcStyle>
        <a:tcBdr/>
        <a:fill>
          <a:solidFill>
            <a:srgbClr val="CBDDD5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BDDD5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957CB7B-AB2F-4A57-BFF4-0BB6BE22D5D4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D36F2F58-8045-7824-7AFE-9DA1BCB0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217D6D46-E7AB-BE54-ACFA-4A7D546709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1EC7806C-9A72-9579-DE02-2196E97117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14830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8ADE3759-F92D-DABF-B80E-4027F7865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6D163735-0CA6-738A-0C01-FA28E71EAF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B6246545-9D0B-0F2C-9B8A-4AA9040577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7308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6AA83C5E-337A-D9D6-291F-9D885F996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75257F12-DDEB-1B55-22B9-97AD78470B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DE832604-7FE4-4334-65D8-4C81E9FCAE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44690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BB64CE1D-7E89-B277-7854-9915BE986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997EF787-0DCD-D2A8-90B3-E46564DBE3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91E93544-75FA-63FD-6F84-C1BA7CCFCD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8268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2A7FAE39-06EA-DAAA-494E-47428D069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FF841713-5E86-513E-1D5F-44F5A3F5D9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53913ED0-BE13-8C5B-4714-A7DB2305A3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9182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9C76DF01-7B6F-CD10-C7C7-70A3A849B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7422DC29-46E6-053E-5146-B0E81529C7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CE838EE0-2D81-FC14-FCEA-C423A59493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74608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FE245DD2-2F07-E87C-DF23-C99E7CEAE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6DEEBF65-9580-AC5F-9DF5-D8ED394382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>
            <a:extLst>
              <a:ext uri="{FF2B5EF4-FFF2-40B4-BE49-F238E27FC236}">
                <a16:creationId xmlns:a16="http://schemas.microsoft.com/office/drawing/2014/main" id="{2CA29EDF-5807-C7CA-224B-48B688830B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4490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6400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si.it/sites/default/files/allegati/Linee_Guida_UniSi_ENG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ame.surname@unisi.i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spoc.unisi.it/en/teaching/calendar-cours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spoc.unisi.it/sites/st10/files/allegatiparagrafo/18-07-2019/thesis-guide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spoc.unisi.it/it/didattica/esami-di-laure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spoc.unisi.it/sites/st10/files/allegatiparagrafo/18-07-2019/thesis-guide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pianta, albero, foresta, aria aperta&#10;&#10;Descrizione generata automaticamente">
            <a:extLst>
              <a:ext uri="{FF2B5EF4-FFF2-40B4-BE49-F238E27FC236}">
                <a16:creationId xmlns:a16="http://schemas.microsoft.com/office/drawing/2014/main" id="{2D52D043-F834-474F-9E03-E9A05A8D6A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091" r="1381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3CE4D0A-DECB-0A6D-945E-0CAC00640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-259286"/>
            <a:ext cx="5110020" cy="3204134"/>
          </a:xfrm>
        </p:spPr>
        <p:txBody>
          <a:bodyPr anchor="b">
            <a:normAutofit/>
          </a:bodyPr>
          <a:lstStyle/>
          <a:p>
            <a:pPr algn="l"/>
            <a:r>
              <a:rPr lang="it-IT" sz="2400" dirty="0">
                <a:latin typeface="Abadi Extra Light" panose="020B0204020104020204" pitchFamily="34" charset="0"/>
              </a:rPr>
              <a:t>Language and Mind:</a:t>
            </a:r>
            <a:br>
              <a:rPr lang="it-IT" sz="2400" dirty="0">
                <a:latin typeface="Abadi Extra Light" panose="020B0204020104020204" pitchFamily="34" charset="0"/>
              </a:rPr>
            </a:br>
            <a:r>
              <a:rPr lang="it-IT" sz="2400" dirty="0" err="1">
                <a:latin typeface="Abadi Extra Light" panose="020B0204020104020204" pitchFamily="34" charset="0"/>
              </a:rPr>
              <a:t>Linguistics</a:t>
            </a:r>
            <a:r>
              <a:rPr lang="it-IT" sz="2400" dirty="0">
                <a:latin typeface="Abadi Extra Light" panose="020B0204020104020204" pitchFamily="34" charset="0"/>
              </a:rPr>
              <a:t> and Cognitive Studies</a:t>
            </a:r>
            <a:br>
              <a:rPr lang="it-IT" sz="2400" dirty="0">
                <a:latin typeface="Abadi Extra Light" panose="020B0204020104020204" pitchFamily="34" charset="0"/>
              </a:rPr>
            </a:br>
            <a:br>
              <a:rPr lang="it-IT" sz="2400" dirty="0">
                <a:latin typeface="Abadi Extra Light" panose="020B0204020104020204" pitchFamily="34" charset="0"/>
              </a:rPr>
            </a:br>
            <a:br>
              <a:rPr lang="it-IT" sz="2400" dirty="0">
                <a:latin typeface="Abadi Extra Light" panose="020B0204020104020204" pitchFamily="34" charset="0"/>
              </a:rPr>
            </a:br>
            <a:r>
              <a:rPr lang="it-IT" sz="3600" dirty="0">
                <a:latin typeface="Abadi Extra Light" panose="020B0204020104020204" pitchFamily="34" charset="0"/>
              </a:rPr>
              <a:t>SECOND MEETING 24-25</a:t>
            </a:r>
            <a:endParaRPr lang="it-IT" sz="2400" dirty="0">
              <a:latin typeface="Abadi Extra Light" panose="020B02040201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oogle Shape;93;p1" descr="A black sign with text and a person holding a wine glass&#10;&#10;Description automatically generated">
            <a:extLst>
              <a:ext uri="{FF2B5EF4-FFF2-40B4-BE49-F238E27FC236}">
                <a16:creationId xmlns:a16="http://schemas.microsoft.com/office/drawing/2014/main" id="{FC285C4C-DB03-1D51-DB70-92D173C556F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0209" y="5418846"/>
            <a:ext cx="1147017" cy="118343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ottotitolo 7">
            <a:extLst>
              <a:ext uri="{FF2B5EF4-FFF2-40B4-BE49-F238E27FC236}">
                <a16:creationId xmlns:a16="http://schemas.microsoft.com/office/drawing/2014/main" id="{CA597E3F-08A8-459B-388F-F84D088E36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650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1334117" y="-1162656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Linguistics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>
            <a:off x="6984340" y="-1191167"/>
            <a:ext cx="2898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Philosophy &amp; Cognition</a:t>
            </a: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15"/>
          <p:cNvSpPr txBox="1"/>
          <p:nvPr/>
        </p:nvSpPr>
        <p:spPr>
          <a:xfrm>
            <a:off x="2829790" y="2644500"/>
            <a:ext cx="11207400" cy="7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rPr lang="it-IT" sz="3200" dirty="0" err="1">
                <a:latin typeface="Abadi Extra Light" panose="020B0204020104020204" pitchFamily="34" charset="0"/>
              </a:rPr>
              <a:t>Let’s</a:t>
            </a:r>
            <a:r>
              <a:rPr lang="it-IT" sz="3200" dirty="0">
                <a:latin typeface="Abadi Extra Light" panose="020B0204020104020204" pitchFamily="34" charset="0"/>
              </a:rPr>
              <a:t> open the general </a:t>
            </a:r>
            <a:r>
              <a:rPr lang="it-IT" sz="3200" dirty="0" err="1">
                <a:latin typeface="Abadi Extra Light" panose="020B0204020104020204" pitchFamily="34" charset="0"/>
              </a:rPr>
              <a:t>discussion</a:t>
            </a:r>
            <a:r>
              <a:rPr lang="it-IT" sz="3200" dirty="0">
                <a:latin typeface="Abadi Extra Light" panose="020B0204020104020204" pitchFamily="34" charset="0"/>
              </a:rPr>
              <a:t>!</a:t>
            </a:r>
            <a:endParaRPr sz="3200" b="0" i="0" u="none" strike="noStrike" cap="none" dirty="0">
              <a:solidFill>
                <a:srgbClr val="000000"/>
              </a:solidFill>
              <a:latin typeface="Abadi Extra Light" panose="020B0204020104020204" pitchFamily="34" charset="0"/>
              <a:sym typeface="Arial"/>
            </a:endParaRPr>
          </a:p>
        </p:txBody>
      </p:sp>
      <p:sp>
        <p:nvSpPr>
          <p:cNvPr id="194" name="Google Shape;194;p15"/>
          <p:cNvSpPr txBox="1"/>
          <p:nvPr/>
        </p:nvSpPr>
        <p:spPr>
          <a:xfrm>
            <a:off x="471055" y="1260762"/>
            <a:ext cx="110514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06441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To be </a:t>
            </a:r>
            <a:r>
              <a:rPr lang="it-IT" sz="3600" dirty="0" err="1">
                <a:latin typeface="Abadi Extra Light" panose="020B0204020104020204" pitchFamily="34" charset="0"/>
              </a:rPr>
              <a:t>discussed</a:t>
            </a:r>
            <a:r>
              <a:rPr lang="it-IT" sz="3600" dirty="0">
                <a:latin typeface="Abadi Extra Light" panose="020B0204020104020204" pitchFamily="34" charset="0"/>
              </a:rPr>
              <a:t> </a:t>
            </a:r>
            <a:r>
              <a:rPr lang="it-IT" sz="3600" dirty="0" err="1">
                <a:latin typeface="Abadi Extra Light" panose="020B0204020104020204" pitchFamily="34" charset="0"/>
              </a:rPr>
              <a:t>today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812182" y="1665746"/>
            <a:ext cx="11140596" cy="4801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Introducing the new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Teaching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Committee and tutor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1-Guidelines for special educational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needs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>
              <a:buSzPts val="1800"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2- 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Presentation of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didactic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activities of the second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semester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3-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Discussion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the activities of the first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semester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4 – Information on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5- Varia (Q&amp;A)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NB.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are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still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problems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with the Newsletter.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Please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circulate the news. Updates on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website,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section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NOTICES.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C1A3CB79-AEF9-D1BD-7005-0CB39167D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EBC59512-EC9A-C29A-E2F8-29BB9FDD95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 err="1">
                <a:latin typeface="Abadi Extra Light" panose="020B0204020104020204" pitchFamily="34" charset="0"/>
              </a:rPr>
              <a:t>Teaching</a:t>
            </a:r>
            <a:r>
              <a:rPr lang="it-IT" sz="3600" dirty="0">
                <a:latin typeface="Abadi Extra Light" panose="020B0204020104020204" pitchFamily="34" charset="0"/>
              </a:rPr>
              <a:t> Committee </a:t>
            </a:r>
            <a:r>
              <a:rPr lang="it-IT" sz="2400" dirty="0">
                <a:latin typeface="Abadi Extra Light" panose="020B0204020104020204" pitchFamily="34" charset="0"/>
              </a:rPr>
              <a:t>(cf. </a:t>
            </a:r>
            <a:r>
              <a:rPr lang="it-IT" sz="2400" dirty="0" err="1">
                <a:latin typeface="Abadi Extra Light" panose="020B0204020104020204" pitchFamily="34" charset="0"/>
              </a:rPr>
              <a:t>our</a:t>
            </a:r>
            <a:r>
              <a:rPr lang="it-IT" sz="2400" dirty="0">
                <a:latin typeface="Abadi Extra Light" panose="020B0204020104020204" pitchFamily="34" charset="0"/>
              </a:rPr>
              <a:t> CONTACTS page)</a:t>
            </a:r>
            <a:endParaRPr sz="2400"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0B702BA8-A4A7-041C-CBCE-7F415EFC3911}"/>
              </a:ext>
            </a:extLst>
          </p:cNvPr>
          <p:cNvSpPr txBox="1"/>
          <p:nvPr/>
        </p:nvSpPr>
        <p:spPr>
          <a:xfrm>
            <a:off x="812182" y="1665746"/>
            <a:ext cx="11140596" cy="4801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President: Valentina Bianchi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Faculty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members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Jan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Casalicchio</a:t>
            </a: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Salvatore Pistoia Reda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Giacomo Romano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Student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representatives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Ebrahim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Ahmanidia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Sofia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Goltsman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Ali Yusuf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Camci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	Miti Valeria Olivieri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Tutor : Marco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Mortato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239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B19FBA7D-2E9F-E293-4CA1-BF0F2CE5F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CD3E335F-8D59-E27B-41B3-3C8A2F660F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1- </a:t>
            </a:r>
            <a:r>
              <a:rPr lang="it-IT" sz="3600" dirty="0" err="1">
                <a:latin typeface="Abadi Extra Light" panose="020B0204020104020204" pitchFamily="34" charset="0"/>
              </a:rPr>
              <a:t>Guidelines</a:t>
            </a:r>
            <a:r>
              <a:rPr lang="it-IT" sz="3600" dirty="0">
                <a:latin typeface="Abadi Extra Light" panose="020B0204020104020204" pitchFamily="34" charset="0"/>
              </a:rPr>
              <a:t> for special educational </a:t>
            </a:r>
            <a:r>
              <a:rPr lang="it-IT" sz="3600" dirty="0" err="1">
                <a:latin typeface="Abadi Extra Light" panose="020B0204020104020204" pitchFamily="34" charset="0"/>
              </a:rPr>
              <a:t>needs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7E49497D-6134-D1B3-BA73-E2B931DCFF2C}"/>
              </a:ext>
            </a:extLst>
          </p:cNvPr>
          <p:cNvSpPr txBox="1"/>
          <p:nvPr/>
        </p:nvSpPr>
        <p:spPr>
          <a:xfrm>
            <a:off x="639462" y="1310146"/>
            <a:ext cx="11140596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English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version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https://www.unisi.it/sites/default/files/allegati/Linee_Guida_UniSi_ENG.pdf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specify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-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Types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special educational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needs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- How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get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support from the offices and the Department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delegates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certifications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etc.)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-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Which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specific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didactic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methodologies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can be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adopted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both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in class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not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individualized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 and in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exams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individualized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Char char="-"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How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ask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specific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methodologies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be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applied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Crucial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point: </a:t>
            </a:r>
            <a:r>
              <a:rPr lang="it-IT" sz="1800" b="1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Do </a:t>
            </a:r>
            <a:r>
              <a:rPr lang="it-IT" sz="1800" b="1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not</a:t>
            </a:r>
            <a:r>
              <a:rPr lang="it-IT" sz="1800" b="1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refrain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from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asking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for support.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Contacts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inclusion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offices on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Contacts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webpage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DISPOC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delegates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inclusion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Prof. Vincenzo Moscati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Prof. Alessandra Romano	(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4"/>
              </a:rPr>
              <a:t>name.surname@unisi.it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890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C8E70311-BBE2-CA4D-8366-A51E69DE1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C72FFB4B-8B75-EAD2-1E66-09EDD7B0C5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2 - </a:t>
            </a:r>
            <a:r>
              <a:rPr lang="it-IT" sz="3600" dirty="0" err="1">
                <a:latin typeface="Abadi Extra Light" panose="020B0204020104020204" pitchFamily="34" charset="0"/>
              </a:rPr>
              <a:t>Upcoming</a:t>
            </a:r>
            <a:r>
              <a:rPr lang="it-IT" sz="3600" dirty="0">
                <a:latin typeface="Abadi Extra Light" panose="020B0204020104020204" pitchFamily="34" charset="0"/>
              </a:rPr>
              <a:t> </a:t>
            </a:r>
            <a:r>
              <a:rPr lang="it-IT" sz="3600" dirty="0" err="1">
                <a:latin typeface="Abadi Extra Light" panose="020B0204020104020204" pitchFamily="34" charset="0"/>
              </a:rPr>
              <a:t>courses</a:t>
            </a:r>
            <a:r>
              <a:rPr lang="it-IT" sz="3600" dirty="0">
                <a:latin typeface="Abadi Extra Light" panose="020B0204020104020204" pitchFamily="34" charset="0"/>
              </a:rPr>
              <a:t> (second </a:t>
            </a:r>
            <a:r>
              <a:rPr lang="it-IT" sz="3600" dirty="0" err="1">
                <a:latin typeface="Abadi Extra Light" panose="020B0204020104020204" pitchFamily="34" charset="0"/>
              </a:rPr>
              <a:t>semester</a:t>
            </a:r>
            <a:r>
              <a:rPr lang="it-IT" sz="3600" dirty="0">
                <a:latin typeface="Abadi Extra Light" panose="020B0204020104020204" pitchFamily="34" charset="0"/>
              </a:rPr>
              <a:t>)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8D59E352-0A85-98FB-17C6-8DF9B5026A6D}"/>
              </a:ext>
            </a:extLst>
          </p:cNvPr>
          <p:cNvSpPr txBox="1"/>
          <p:nvPr/>
        </p:nvSpPr>
        <p:spPr>
          <a:xfrm>
            <a:off x="690262" y="1219200"/>
            <a:ext cx="11140596" cy="646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3rd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didactic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period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Compositional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Semantics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(Valentina Bianchi)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Corpora,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cognition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language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learning (Luca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Cilibrasi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in cognitive and social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psychology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(Stefano Guidi)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Corpora,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language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translation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(Cesare Zanca)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Logic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natural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languages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(Salvatore Pistoia Reda)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4°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period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formal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pragmatics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(Valentina Bianchi)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Phonetics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phonology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(Giuliano Bocci)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Seminar: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modal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logic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(Philipp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Schlicht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DISIIM; 18 hours) for «Job Training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guidance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»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NB: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Lessons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timetable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here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 https://language-mind.unisi.it/en/study/lessons-timetable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      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Academic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calendar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here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 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https://www.dispoc.unisi.it/en/teaching/calendar-courses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NB: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didactic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committee (28/2/2025)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decided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on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requirement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least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two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seminars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 PRESENCE for the 3 credits Job training and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guidance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starting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from 2024-25).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126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C9E73947-FE34-C83B-4EFF-06A843B85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E1F53D42-859F-7E15-A66B-215E54D48F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10822" y="233680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3 - … </a:t>
            </a:r>
            <a:r>
              <a:rPr lang="it-IT" sz="3600" dirty="0" err="1">
                <a:latin typeface="Abadi Extra Light" panose="020B0204020104020204" pitchFamily="34" charset="0"/>
              </a:rPr>
              <a:t>what</a:t>
            </a:r>
            <a:r>
              <a:rPr lang="it-IT" sz="3600" dirty="0">
                <a:latin typeface="Abadi Extra Light" panose="020B0204020104020204" pitchFamily="34" charset="0"/>
              </a:rPr>
              <a:t> </a:t>
            </a:r>
            <a:r>
              <a:rPr lang="it-IT" sz="3600" dirty="0" err="1">
                <a:latin typeface="Abadi Extra Light" panose="020B0204020104020204" pitchFamily="34" charset="0"/>
              </a:rPr>
              <a:t>about</a:t>
            </a:r>
            <a:r>
              <a:rPr lang="it-IT" sz="3600" dirty="0">
                <a:latin typeface="Abadi Extra Light" panose="020B0204020104020204" pitchFamily="34" charset="0"/>
              </a:rPr>
              <a:t> the first </a:t>
            </a:r>
            <a:r>
              <a:rPr lang="it-IT" sz="3600" dirty="0" err="1">
                <a:latin typeface="Abadi Extra Light" panose="020B0204020104020204" pitchFamily="34" charset="0"/>
              </a:rPr>
              <a:t>semester</a:t>
            </a:r>
            <a:r>
              <a:rPr lang="it-IT" sz="3600" dirty="0">
                <a:latin typeface="Abadi Extra Light" panose="020B0204020104020204" pitchFamily="34" charset="0"/>
              </a:rPr>
              <a:t>?</a:t>
            </a:r>
            <a:endParaRPr dirty="0"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152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B4BE2125-1CC7-2343-5C7F-E5D306413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09162C50-698F-A08B-F614-15FC76EB1B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4 – Thesis projects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44F489C7-B846-CE3B-4133-F19C69FDD8C5}"/>
              </a:ext>
            </a:extLst>
          </p:cNvPr>
          <p:cNvSpPr txBox="1"/>
          <p:nvPr/>
        </p:nvSpPr>
        <p:spPr>
          <a:xfrm>
            <a:off x="680102" y="1166862"/>
            <a:ext cx="11140596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Moodle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module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for general information: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Language and Mind – Thesis projects (password: L&amp;M)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 writing guide (general for the Department):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https://www.dispoc.unisi.it/sites/st10/files/allegatiparagrafo/18-07-2019/thesis-guide.pdf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 Pick up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find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interesting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classes.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professors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will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propose some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in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their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second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year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courses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can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also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pick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up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from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seminars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presentations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give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 idea of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types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projects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each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professor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supervises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can propose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own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just contact the professors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office hours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Be open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alternatives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if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 professor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declines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supervision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(in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best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interest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!)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Start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project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soon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even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before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have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passed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exams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Calculate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**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least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**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months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full-time work. 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748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F8C0D9E8-5144-830F-CA52-246997B19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7C6EABA5-13EC-03F5-70F4-F7347F376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4 – Thesis projects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532FA022-0D49-E69F-F887-2ED3DD59D84D}"/>
              </a:ext>
            </a:extLst>
          </p:cNvPr>
          <p:cNvSpPr txBox="1"/>
          <p:nvPr/>
        </p:nvSpPr>
        <p:spPr>
          <a:xfrm>
            <a:off x="608982" y="1219200"/>
            <a:ext cx="11140596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Before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actual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defense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you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have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to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give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a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presentation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of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your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thesis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project (20 minutes +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discussion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Dates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will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be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published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in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section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NOTICES and via the Newsletter.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April session for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graduants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in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July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Wingdings" panose="05000000000000000000" pitchFamily="2" charset="2"/>
              </a:rPr>
              <a:t>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can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apply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to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secretariat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 for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fee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reduction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Deadlines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published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in a «memo for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graduants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» on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this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(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Italian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!) page: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  <a:hlinkClick r:id="rId3"/>
              </a:rPr>
              <a:t>https://www.dispoc.unisi.it/it/didattica/esami-di-laurea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Anti-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plagiarism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check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required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before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admission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graduation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Final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grade: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Average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of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exams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+ 1 extra point for Erasmus + up to 5 points for the defense.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Cum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laude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mention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unanimously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decided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 by the defense committee.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7161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532">
              <a:schemeClr val="accent1">
                <a:lumMod val="20000"/>
                <a:lumOff val="80000"/>
              </a:schemeClr>
            </a:gs>
            <a:gs pos="0">
              <a:srgbClr val="F3FAFC"/>
            </a:gs>
            <a:gs pos="33000">
              <a:srgbClr val="F3FAFC"/>
            </a:gs>
            <a:gs pos="94000">
              <a:srgbClr val="A3DAE9"/>
            </a:gs>
            <a:gs pos="95000">
              <a:srgbClr val="A3DAE9"/>
            </a:gs>
            <a:gs pos="100000">
              <a:schemeClr val="accent1">
                <a:lumMod val="40000"/>
                <a:lumOff val="60000"/>
              </a:schemeClr>
            </a:gs>
          </a:gsLst>
          <a:lin ang="0" scaled="0"/>
        </a:grad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CE360751-73C6-E394-6CA9-6A3F66C52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E4CDD4CE-F6CB-390F-BDDC-0EB0074A02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382" y="0"/>
            <a:ext cx="10502898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dirty="0">
                <a:latin typeface="Abadi Extra Light" panose="020B0204020104020204" pitchFamily="34" charset="0"/>
              </a:rPr>
              <a:t>4 – Thesis projects</a:t>
            </a:r>
            <a:endParaRPr dirty="0">
              <a:latin typeface="Abadi Extra Light" panose="020B0204020104020204" pitchFamily="34" charset="0"/>
            </a:endParaRPr>
          </a:p>
        </p:txBody>
      </p:sp>
      <p:sp>
        <p:nvSpPr>
          <p:cNvPr id="105" name="Google Shape;105;p2">
            <a:extLst>
              <a:ext uri="{FF2B5EF4-FFF2-40B4-BE49-F238E27FC236}">
                <a16:creationId xmlns:a16="http://schemas.microsoft.com/office/drawing/2014/main" id="{32DFD947-3602-348E-1B4C-E25CE4510FF4}"/>
              </a:ext>
            </a:extLst>
          </p:cNvPr>
          <p:cNvSpPr txBox="1"/>
          <p:nvPr/>
        </p:nvSpPr>
        <p:spPr>
          <a:xfrm>
            <a:off x="812182" y="1665746"/>
            <a:ext cx="11140596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Moodle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module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for general information: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Language and Mind – Thesis projects (password: L&amp;M)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 writing guide (general for the Department):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/>
              </a:rPr>
              <a:t>https://www.dispoc.unisi.it/sites/st10/files/allegatiparagrafo/18-07-2019/thesis-guide.pdf</a:t>
            </a: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: Pick up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find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interesting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classes.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professors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will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propose some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topics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in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their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second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year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courses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can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also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pick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up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from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seminars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presentations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give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an idea of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types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projects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each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professor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supervises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can propose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own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ideas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just contact the professors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during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office hours.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Be open to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alternatives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if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a professor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declines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supervision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(in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best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interest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!)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it-IT" sz="1800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Start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thesis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project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soon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possible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even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before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you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have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passed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all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exams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.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Calculate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**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least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**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four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r>
              <a:rPr lang="it-IT" sz="1800" dirty="0" err="1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months</a:t>
            </a:r>
            <a:r>
              <a:rPr lang="it-IT" sz="1800" dirty="0">
                <a:solidFill>
                  <a:schemeClr val="dk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full-time work. </a:t>
            </a: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7731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925</Words>
  <Application>Microsoft Office PowerPoint</Application>
  <PresentationFormat>Widescreen</PresentationFormat>
  <Paragraphs>123</Paragraphs>
  <Slides>10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Abadi Extra Light</vt:lpstr>
      <vt:lpstr>Arial</vt:lpstr>
      <vt:lpstr>Avenir</vt:lpstr>
      <vt:lpstr>Avenir Next LT Pro</vt:lpstr>
      <vt:lpstr>Calibri</vt:lpstr>
      <vt:lpstr>Tema di Office</vt:lpstr>
      <vt:lpstr>Language and Mind: Linguistics and Cognitive Studies   SECOND MEETING 24-25</vt:lpstr>
      <vt:lpstr>To be discussed today</vt:lpstr>
      <vt:lpstr>Teaching Committee (cf. our CONTACTS page)</vt:lpstr>
      <vt:lpstr>1- Guidelines for special educational needs</vt:lpstr>
      <vt:lpstr>2 - Upcoming courses (second semester)</vt:lpstr>
      <vt:lpstr>3 - … what about the first semester?</vt:lpstr>
      <vt:lpstr>4 – Thesis projects</vt:lpstr>
      <vt:lpstr>4 – Thesis projects</vt:lpstr>
      <vt:lpstr>4 – Thesis projects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Galaxy Book3</dc:creator>
  <cp:lastModifiedBy>Valentina Bianchi</cp:lastModifiedBy>
  <cp:revision>21</cp:revision>
  <dcterms:modified xsi:type="dcterms:W3CDTF">2025-03-04T15:15:25Z</dcterms:modified>
</cp:coreProperties>
</file>